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48" r:id="rId3"/>
  </p:sldMasterIdLst>
  <p:notesMasterIdLst>
    <p:notesMasterId r:id="rId28"/>
  </p:notesMasterIdLst>
  <p:sldIdLst>
    <p:sldId id="267" r:id="rId4"/>
    <p:sldId id="268" r:id="rId5"/>
    <p:sldId id="297" r:id="rId6"/>
    <p:sldId id="285" r:id="rId7"/>
    <p:sldId id="291" r:id="rId8"/>
    <p:sldId id="294" r:id="rId9"/>
    <p:sldId id="292" r:id="rId10"/>
    <p:sldId id="295" r:id="rId11"/>
    <p:sldId id="289" r:id="rId12"/>
    <p:sldId id="298" r:id="rId13"/>
    <p:sldId id="269" r:id="rId14"/>
    <p:sldId id="270" r:id="rId15"/>
    <p:sldId id="273" r:id="rId16"/>
    <p:sldId id="277" r:id="rId17"/>
    <p:sldId id="279" r:id="rId18"/>
    <p:sldId id="286" r:id="rId19"/>
    <p:sldId id="296" r:id="rId20"/>
    <p:sldId id="301" r:id="rId21"/>
    <p:sldId id="300" r:id="rId22"/>
    <p:sldId id="276" r:id="rId23"/>
    <p:sldId id="287" r:id="rId24"/>
    <p:sldId id="299" r:id="rId25"/>
    <p:sldId id="282"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A2E1C-442C-8DF5-4B30-D669A35BE8A7}" name="Azeez Babatunde Aina" initials="AA" userId="poABL6BCdCKnZZ880HJeFtIhoxqrVoiYqtyZdOd8AUU=" providerId="None"/>
  <p188:author id="{E773E2D3-0252-146C-A69B-4B2FE5BCBBE4}" name="Maeve Elizabeth Companik" initials="MC" userId="eUOZDtcMJSs/hxzCpZ+ixkfY4HDlgg8tUHz6h+fWUL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7090"/>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AAF25-F6FE-42D6-97A1-E11CF88504DD}" v="14" dt="2023-02-20T18:16:39.959"/>
    <p1510:client id="{22475B10-A0E2-4014-B8AB-5EC6B264DC4D}" v="9" dt="2023-02-21T14:22:43.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mika Crowder" userId="yk8phbZm9TnIyTzNcWrLKqcs/uHSb4eRZ9ItNDvHLf0=" providerId="None" clId="Web-{03CAAF25-F6FE-42D6-97A1-E11CF88504DD}"/>
    <pc:docChg chg="modSld">
      <pc:chgData name="Shamika Crowder" userId="yk8phbZm9TnIyTzNcWrLKqcs/uHSb4eRZ9ItNDvHLf0=" providerId="None" clId="Web-{03CAAF25-F6FE-42D6-97A1-E11CF88504DD}" dt="2023-02-20T18:16:39.959" v="6" actId="20577"/>
      <pc:docMkLst>
        <pc:docMk/>
      </pc:docMkLst>
      <pc:sldChg chg="modSp">
        <pc:chgData name="Shamika Crowder" userId="yk8phbZm9TnIyTzNcWrLKqcs/uHSb4eRZ9ItNDvHLf0=" providerId="None" clId="Web-{03CAAF25-F6FE-42D6-97A1-E11CF88504DD}" dt="2023-02-20T18:16:39.959" v="6" actId="20577"/>
        <pc:sldMkLst>
          <pc:docMk/>
          <pc:sldMk cId="3919638303" sldId="273"/>
        </pc:sldMkLst>
        <pc:spChg chg="mod">
          <ac:chgData name="Shamika Crowder" userId="yk8phbZm9TnIyTzNcWrLKqcs/uHSb4eRZ9ItNDvHLf0=" providerId="None" clId="Web-{03CAAF25-F6FE-42D6-97A1-E11CF88504DD}" dt="2023-02-20T18:16:39.959" v="6" actId="20577"/>
          <ac:spMkLst>
            <pc:docMk/>
            <pc:sldMk cId="3919638303" sldId="273"/>
            <ac:spMk id="7" creationId="{0116E1AB-AA17-E728-874A-CB02EEB4D93F}"/>
          </ac:spMkLst>
        </pc:spChg>
      </pc:sldChg>
    </pc:docChg>
  </pc:docChgLst>
  <pc:docChgLst>
    <pc:chgData name="Shamika Crowder" userId="yk8phbZm9TnIyTzNcWrLKqcs/uHSb4eRZ9ItNDvHLf0=" providerId="None" clId="Web-{22475B10-A0E2-4014-B8AB-5EC6B264DC4D}"/>
    <pc:docChg chg="modSld">
      <pc:chgData name="Shamika Crowder" userId="yk8phbZm9TnIyTzNcWrLKqcs/uHSb4eRZ9ItNDvHLf0=" providerId="None" clId="Web-{22475B10-A0E2-4014-B8AB-5EC6B264DC4D}" dt="2023-02-21T14:22:43.014" v="7" actId="1076"/>
      <pc:docMkLst>
        <pc:docMk/>
      </pc:docMkLst>
      <pc:sldChg chg="modSp">
        <pc:chgData name="Shamika Crowder" userId="yk8phbZm9TnIyTzNcWrLKqcs/uHSb4eRZ9ItNDvHLf0=" providerId="None" clId="Web-{22475B10-A0E2-4014-B8AB-5EC6B264DC4D}" dt="2023-02-21T14:21:00.042" v="0"/>
        <pc:sldMkLst>
          <pc:docMk/>
          <pc:sldMk cId="3919638303" sldId="273"/>
        </pc:sldMkLst>
        <pc:picChg chg="mod">
          <ac:chgData name="Shamika Crowder" userId="yk8phbZm9TnIyTzNcWrLKqcs/uHSb4eRZ9ItNDvHLf0=" providerId="None" clId="Web-{22475B10-A0E2-4014-B8AB-5EC6B264DC4D}" dt="2023-02-21T14:21:00.042" v="0"/>
          <ac:picMkLst>
            <pc:docMk/>
            <pc:sldMk cId="3919638303" sldId="273"/>
            <ac:picMk id="17" creationId="{7A710584-D33D-E142-A615-7211683C4AB4}"/>
          </ac:picMkLst>
        </pc:picChg>
      </pc:sldChg>
      <pc:sldChg chg="modSp">
        <pc:chgData name="Shamika Crowder" userId="yk8phbZm9TnIyTzNcWrLKqcs/uHSb4eRZ9ItNDvHLf0=" providerId="None" clId="Web-{22475B10-A0E2-4014-B8AB-5EC6B264DC4D}" dt="2023-02-21T14:22:01.200" v="1"/>
        <pc:sldMkLst>
          <pc:docMk/>
          <pc:sldMk cId="1582577192" sldId="279"/>
        </pc:sldMkLst>
        <pc:picChg chg="mod">
          <ac:chgData name="Shamika Crowder" userId="yk8phbZm9TnIyTzNcWrLKqcs/uHSb4eRZ9ItNDvHLf0=" providerId="None" clId="Web-{22475B10-A0E2-4014-B8AB-5EC6B264DC4D}" dt="2023-02-21T14:22:01.200" v="1"/>
          <ac:picMkLst>
            <pc:docMk/>
            <pc:sldMk cId="1582577192" sldId="279"/>
            <ac:picMk id="21" creationId="{028CB45B-6CD6-1D4A-8FAF-37F685821A04}"/>
          </ac:picMkLst>
        </pc:picChg>
      </pc:sldChg>
      <pc:sldChg chg="addSp delSp modSp">
        <pc:chgData name="Shamika Crowder" userId="yk8phbZm9TnIyTzNcWrLKqcs/uHSb4eRZ9ItNDvHLf0=" providerId="None" clId="Web-{22475B10-A0E2-4014-B8AB-5EC6B264DC4D}" dt="2023-02-21T14:22:43.014" v="7" actId="1076"/>
        <pc:sldMkLst>
          <pc:docMk/>
          <pc:sldMk cId="2994679762" sldId="286"/>
        </pc:sldMkLst>
        <pc:spChg chg="del">
          <ac:chgData name="Shamika Crowder" userId="yk8phbZm9TnIyTzNcWrLKqcs/uHSb4eRZ9ItNDvHLf0=" providerId="None" clId="Web-{22475B10-A0E2-4014-B8AB-5EC6B264DC4D}" dt="2023-02-21T14:22:16.341" v="2"/>
          <ac:spMkLst>
            <pc:docMk/>
            <pc:sldMk cId="2994679762" sldId="286"/>
            <ac:spMk id="15" creationId="{C0B3E778-2A83-B6BC-3CA0-696F73852637}"/>
          </ac:spMkLst>
        </pc:spChg>
        <pc:spChg chg="mod">
          <ac:chgData name="Shamika Crowder" userId="yk8phbZm9TnIyTzNcWrLKqcs/uHSb4eRZ9ItNDvHLf0=" providerId="None" clId="Web-{22475B10-A0E2-4014-B8AB-5EC6B264DC4D}" dt="2023-02-21T14:22:43.014" v="7" actId="1076"/>
          <ac:spMkLst>
            <pc:docMk/>
            <pc:sldMk cId="2994679762" sldId="286"/>
            <ac:spMk id="16" creationId="{55286C39-BBFB-E1FD-2E5F-FCE21C130259}"/>
          </ac:spMkLst>
        </pc:spChg>
        <pc:picChg chg="add mod">
          <ac:chgData name="Shamika Crowder" userId="yk8phbZm9TnIyTzNcWrLKqcs/uHSb4eRZ9ItNDvHLf0=" providerId="None" clId="Web-{22475B10-A0E2-4014-B8AB-5EC6B264DC4D}" dt="2023-02-21T14:22:39.654" v="6" actId="14100"/>
          <ac:picMkLst>
            <pc:docMk/>
            <pc:sldMk cId="2994679762" sldId="286"/>
            <ac:picMk id="5" creationId="{55A2BB3E-8867-4319-645A-CA6B7E89873D}"/>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C6AEE-DC31-44AA-9B63-F870AC1E76E2}" type="doc">
      <dgm:prSet loTypeId="urn:microsoft.com/office/officeart/2016/7/layout/VerticalDownArrowProcess" loCatId="process" qsTypeId="urn:microsoft.com/office/officeart/2005/8/quickstyle/simple5" qsCatId="simple" csTypeId="urn:microsoft.com/office/officeart/2005/8/colors/accent6_2" csCatId="accent6" phldr="1"/>
      <dgm:spPr/>
      <dgm:t>
        <a:bodyPr/>
        <a:lstStyle/>
        <a:p>
          <a:endParaRPr lang="en-US"/>
        </a:p>
      </dgm:t>
    </dgm:pt>
    <dgm:pt modelId="{59F8F190-22FA-4640-BEE6-5CABACB78596}">
      <dgm:prSet/>
      <dgm:spPr/>
      <dgm:t>
        <a:bodyPr/>
        <a:lstStyle/>
        <a:p>
          <a:r>
            <a:rPr lang="en-US">
              <a:latin typeface="Calibri Light" panose="020F0302020204030204"/>
            </a:rPr>
            <a:t>Convene</a:t>
          </a:r>
          <a:endParaRPr lang="en-US"/>
        </a:p>
      </dgm:t>
    </dgm:pt>
    <dgm:pt modelId="{BA716FA6-89BB-4849-8D6B-363DB35FFC25}" type="parTrans" cxnId="{21F07DEC-E18B-4B1F-A932-4FD8F5AC9128}">
      <dgm:prSet/>
      <dgm:spPr/>
      <dgm:t>
        <a:bodyPr/>
        <a:lstStyle/>
        <a:p>
          <a:endParaRPr lang="en-US"/>
        </a:p>
      </dgm:t>
    </dgm:pt>
    <dgm:pt modelId="{588E0242-2191-4918-8D5F-D70835281101}" type="sibTrans" cxnId="{21F07DEC-E18B-4B1F-A932-4FD8F5AC9128}">
      <dgm:prSet/>
      <dgm:spPr/>
      <dgm:t>
        <a:bodyPr/>
        <a:lstStyle/>
        <a:p>
          <a:endParaRPr lang="en-US"/>
        </a:p>
      </dgm:t>
    </dgm:pt>
    <dgm:pt modelId="{0FA43BC1-9263-4841-9E79-CDC4A8D852A3}">
      <dgm:prSet custT="1"/>
      <dgm:spPr/>
      <dgm:t>
        <a:bodyPr/>
        <a:lstStyle/>
        <a:p>
          <a:pPr rtl="0"/>
          <a:r>
            <a:rPr lang="en-US" sz="2000">
              <a:latin typeface="Calibri Light" panose="020F0302020204030204"/>
            </a:rPr>
            <a:t>Convene</a:t>
          </a:r>
          <a:r>
            <a:rPr lang="en-US" sz="2000"/>
            <a:t> </a:t>
          </a:r>
          <a:r>
            <a:rPr lang="en-US" sz="2000">
              <a:latin typeface="Calibri Light" panose="020F0302020204030204"/>
            </a:rPr>
            <a:t>invested CHW organizations and individuals and</a:t>
          </a:r>
          <a:r>
            <a:rPr lang="en-US" sz="2000"/>
            <a:t> </a:t>
          </a:r>
          <a:r>
            <a:rPr lang="en-US" sz="2000">
              <a:latin typeface="Calibri Light" panose="020F0302020204030204"/>
            </a:rPr>
            <a:t>bring them </a:t>
          </a:r>
          <a:r>
            <a:rPr lang="en-US" sz="2000"/>
            <a:t>to</a:t>
          </a:r>
          <a:r>
            <a:rPr lang="en-US" sz="2000">
              <a:latin typeface="Calibri Light" panose="020F0302020204030204"/>
            </a:rPr>
            <a:t> the</a:t>
          </a:r>
          <a:r>
            <a:rPr lang="en-US" sz="2000"/>
            <a:t> table</a:t>
          </a:r>
          <a:endParaRPr lang="en-US" sz="1400"/>
        </a:p>
      </dgm:t>
    </dgm:pt>
    <dgm:pt modelId="{47835C3A-20FF-4CF4-AA57-D57EA3295A06}" type="parTrans" cxnId="{87996740-6EE8-40BD-9550-2272776CAF93}">
      <dgm:prSet/>
      <dgm:spPr/>
      <dgm:t>
        <a:bodyPr/>
        <a:lstStyle/>
        <a:p>
          <a:endParaRPr lang="en-US"/>
        </a:p>
      </dgm:t>
    </dgm:pt>
    <dgm:pt modelId="{47D2B892-A10D-4C59-B595-46CBE24C7902}" type="sibTrans" cxnId="{87996740-6EE8-40BD-9550-2272776CAF93}">
      <dgm:prSet/>
      <dgm:spPr/>
      <dgm:t>
        <a:bodyPr/>
        <a:lstStyle/>
        <a:p>
          <a:endParaRPr lang="en-US"/>
        </a:p>
      </dgm:t>
    </dgm:pt>
    <dgm:pt modelId="{9AB5BD6A-3591-471F-8166-2AB09A61E7C4}">
      <dgm:prSet/>
      <dgm:spPr/>
      <dgm:t>
        <a:bodyPr/>
        <a:lstStyle/>
        <a:p>
          <a:r>
            <a:rPr lang="en-US"/>
            <a:t>Gather and share</a:t>
          </a:r>
        </a:p>
      </dgm:t>
    </dgm:pt>
    <dgm:pt modelId="{66A908DC-FEF5-4BBB-89B8-EE010EDD999A}" type="parTrans" cxnId="{E5D0B312-C706-4D68-BE65-F75433C5A53E}">
      <dgm:prSet/>
      <dgm:spPr/>
      <dgm:t>
        <a:bodyPr/>
        <a:lstStyle/>
        <a:p>
          <a:endParaRPr lang="en-US"/>
        </a:p>
      </dgm:t>
    </dgm:pt>
    <dgm:pt modelId="{A25F9C5E-3BE5-4297-A098-EFC634215637}" type="sibTrans" cxnId="{E5D0B312-C706-4D68-BE65-F75433C5A53E}">
      <dgm:prSet/>
      <dgm:spPr/>
      <dgm:t>
        <a:bodyPr/>
        <a:lstStyle/>
        <a:p>
          <a:endParaRPr lang="en-US"/>
        </a:p>
      </dgm:t>
    </dgm:pt>
    <dgm:pt modelId="{141C7365-A066-4F59-BAFF-82C005874D59}">
      <dgm:prSet custT="1"/>
      <dgm:spPr/>
      <dgm:t>
        <a:bodyPr/>
        <a:lstStyle/>
        <a:p>
          <a:pPr rtl="0"/>
          <a:r>
            <a:rPr lang="en-US" sz="1800"/>
            <a:t>Gather and share </a:t>
          </a:r>
          <a:r>
            <a:rPr lang="en-US" sz="1800">
              <a:latin typeface="Calibri Light" panose="020F0302020204030204"/>
            </a:rPr>
            <a:t>COVID</a:t>
          </a:r>
          <a:r>
            <a:rPr lang="en-US" sz="1800"/>
            <a:t> resources and other resources. These resources will be shared among other CHW</a:t>
          </a:r>
          <a:r>
            <a:rPr lang="en-US" sz="1800">
              <a:latin typeface="Calibri Light" panose="020F0302020204030204"/>
            </a:rPr>
            <a:t> organizations</a:t>
          </a:r>
          <a:r>
            <a:rPr lang="en-US" sz="1800"/>
            <a:t> and coalition.</a:t>
          </a:r>
        </a:p>
      </dgm:t>
    </dgm:pt>
    <dgm:pt modelId="{3DCF752B-59EE-4E85-8935-8924FFAE1B14}" type="parTrans" cxnId="{7C7E4A10-6DE3-4922-9CA3-75983C032BCA}">
      <dgm:prSet/>
      <dgm:spPr/>
      <dgm:t>
        <a:bodyPr/>
        <a:lstStyle/>
        <a:p>
          <a:endParaRPr lang="en-US"/>
        </a:p>
      </dgm:t>
    </dgm:pt>
    <dgm:pt modelId="{C64D6914-F584-4985-A289-656982BAFE01}" type="sibTrans" cxnId="{7C7E4A10-6DE3-4922-9CA3-75983C032BCA}">
      <dgm:prSet/>
      <dgm:spPr/>
      <dgm:t>
        <a:bodyPr/>
        <a:lstStyle/>
        <a:p>
          <a:endParaRPr lang="en-US"/>
        </a:p>
      </dgm:t>
    </dgm:pt>
    <dgm:pt modelId="{19591297-28C8-4356-B65D-3E17C7E937DD}">
      <dgm:prSet/>
      <dgm:spPr/>
      <dgm:t>
        <a:bodyPr/>
        <a:lstStyle/>
        <a:p>
          <a:r>
            <a:rPr lang="en-US"/>
            <a:t>Share</a:t>
          </a:r>
        </a:p>
      </dgm:t>
    </dgm:pt>
    <dgm:pt modelId="{0C4FC135-583B-470F-8F6E-248F5A179ABD}" type="parTrans" cxnId="{4C344508-C41A-4343-93B8-B1E93AD90A7A}">
      <dgm:prSet/>
      <dgm:spPr/>
      <dgm:t>
        <a:bodyPr/>
        <a:lstStyle/>
        <a:p>
          <a:endParaRPr lang="en-US"/>
        </a:p>
      </dgm:t>
    </dgm:pt>
    <dgm:pt modelId="{DFD7E604-8A50-4783-86E0-3CC9503C33CA}" type="sibTrans" cxnId="{4C344508-C41A-4343-93B8-B1E93AD90A7A}">
      <dgm:prSet/>
      <dgm:spPr/>
      <dgm:t>
        <a:bodyPr/>
        <a:lstStyle/>
        <a:p>
          <a:endParaRPr lang="en-US"/>
        </a:p>
      </dgm:t>
    </dgm:pt>
    <dgm:pt modelId="{34D685EA-3183-4406-9F09-BC35BF882F7A}">
      <dgm:prSet custT="1"/>
      <dgm:spPr/>
      <dgm:t>
        <a:bodyPr/>
        <a:lstStyle/>
        <a:p>
          <a:r>
            <a:rPr lang="en-US" sz="2000"/>
            <a:t>Share the HEC CHW project and goals to the community.</a:t>
          </a:r>
        </a:p>
      </dgm:t>
    </dgm:pt>
    <dgm:pt modelId="{DC60741D-8816-4F55-8E9D-BBD830D0E72A}" type="parTrans" cxnId="{84034EE5-166C-4895-962A-4CA0621D0FF0}">
      <dgm:prSet/>
      <dgm:spPr/>
      <dgm:t>
        <a:bodyPr/>
        <a:lstStyle/>
        <a:p>
          <a:endParaRPr lang="en-US"/>
        </a:p>
      </dgm:t>
    </dgm:pt>
    <dgm:pt modelId="{A54D3051-F4B3-43FD-B043-11E9905B5042}" type="sibTrans" cxnId="{84034EE5-166C-4895-962A-4CA0621D0FF0}">
      <dgm:prSet/>
      <dgm:spPr/>
      <dgm:t>
        <a:bodyPr/>
        <a:lstStyle/>
        <a:p>
          <a:endParaRPr lang="en-US"/>
        </a:p>
      </dgm:t>
    </dgm:pt>
    <dgm:pt modelId="{561C7A72-C9B2-4589-AC43-7ECBF3999000}">
      <dgm:prSet/>
      <dgm:spPr/>
      <dgm:t>
        <a:bodyPr/>
        <a:lstStyle/>
        <a:p>
          <a:r>
            <a:rPr lang="en-US"/>
            <a:t>Participate in</a:t>
          </a:r>
        </a:p>
      </dgm:t>
    </dgm:pt>
    <dgm:pt modelId="{C14D079B-78A3-4496-8D9A-5A6F814F55D6}" type="parTrans" cxnId="{F686D91C-EE3B-4C94-96D5-6113BBAD8CC4}">
      <dgm:prSet/>
      <dgm:spPr/>
      <dgm:t>
        <a:bodyPr/>
        <a:lstStyle/>
        <a:p>
          <a:endParaRPr lang="en-US"/>
        </a:p>
      </dgm:t>
    </dgm:pt>
    <dgm:pt modelId="{D1E3C9FE-CBE5-4A80-BC2E-277D84C64B82}" type="sibTrans" cxnId="{F686D91C-EE3B-4C94-96D5-6113BBAD8CC4}">
      <dgm:prSet/>
      <dgm:spPr/>
      <dgm:t>
        <a:bodyPr/>
        <a:lstStyle/>
        <a:p>
          <a:endParaRPr lang="en-US"/>
        </a:p>
      </dgm:t>
    </dgm:pt>
    <dgm:pt modelId="{3ABBF883-9B3F-48AF-991A-7694530CCCFA}">
      <dgm:prSet custT="1"/>
      <dgm:spPr/>
      <dgm:t>
        <a:bodyPr/>
        <a:lstStyle/>
        <a:p>
          <a:r>
            <a:rPr lang="en-US" sz="2000"/>
            <a:t>Participate in meetings and/or data collecting.</a:t>
          </a:r>
          <a:endParaRPr lang="en-US" sz="1500"/>
        </a:p>
      </dgm:t>
    </dgm:pt>
    <dgm:pt modelId="{7F1BB16C-E118-4881-9FE3-E2529760982E}" type="parTrans" cxnId="{CD568F51-9186-47B6-80F0-3E5DDE6ACDEB}">
      <dgm:prSet/>
      <dgm:spPr/>
      <dgm:t>
        <a:bodyPr/>
        <a:lstStyle/>
        <a:p>
          <a:endParaRPr lang="en-US"/>
        </a:p>
      </dgm:t>
    </dgm:pt>
    <dgm:pt modelId="{C473E8F5-3792-4988-B739-DB6B8FBD9D05}" type="sibTrans" cxnId="{CD568F51-9186-47B6-80F0-3E5DDE6ACDEB}">
      <dgm:prSet/>
      <dgm:spPr/>
      <dgm:t>
        <a:bodyPr/>
        <a:lstStyle/>
        <a:p>
          <a:endParaRPr lang="en-US"/>
        </a:p>
      </dgm:t>
    </dgm:pt>
    <dgm:pt modelId="{40EC4C67-B1EE-4501-A7BF-0FC20AE12B43}">
      <dgm:prSet/>
      <dgm:spPr/>
      <dgm:t>
        <a:bodyPr/>
        <a:lstStyle/>
        <a:p>
          <a:r>
            <a:rPr lang="en-US"/>
            <a:t>Share</a:t>
          </a:r>
        </a:p>
      </dgm:t>
    </dgm:pt>
    <dgm:pt modelId="{7971BEC9-E646-4D02-BE55-8FB8B51B9CBF}" type="parTrans" cxnId="{703D8D80-3193-4F5F-A3C2-45B163A5042D}">
      <dgm:prSet/>
      <dgm:spPr/>
      <dgm:t>
        <a:bodyPr/>
        <a:lstStyle/>
        <a:p>
          <a:endParaRPr lang="en-US"/>
        </a:p>
      </dgm:t>
    </dgm:pt>
    <dgm:pt modelId="{517E325D-60DC-4518-9C0A-838357AF038F}" type="sibTrans" cxnId="{703D8D80-3193-4F5F-A3C2-45B163A5042D}">
      <dgm:prSet/>
      <dgm:spPr/>
      <dgm:t>
        <a:bodyPr/>
        <a:lstStyle/>
        <a:p>
          <a:endParaRPr lang="en-US"/>
        </a:p>
      </dgm:t>
    </dgm:pt>
    <dgm:pt modelId="{08339FD8-705D-43B5-9D38-04A58F67C4E9}">
      <dgm:prSet custT="1"/>
      <dgm:spPr/>
      <dgm:t>
        <a:bodyPr/>
        <a:lstStyle/>
        <a:p>
          <a:r>
            <a:rPr lang="en-US" sz="1800"/>
            <a:t>Share concern/needs of community</a:t>
          </a:r>
        </a:p>
      </dgm:t>
    </dgm:pt>
    <dgm:pt modelId="{D1F463F7-9835-4BEE-9BCA-FFA22E92CC3D}" type="parTrans" cxnId="{D807C16E-706D-461C-8856-3BE28F3E16D2}">
      <dgm:prSet/>
      <dgm:spPr/>
      <dgm:t>
        <a:bodyPr/>
        <a:lstStyle/>
        <a:p>
          <a:endParaRPr lang="en-US"/>
        </a:p>
      </dgm:t>
    </dgm:pt>
    <dgm:pt modelId="{76B95B39-A2CF-45E7-8BDD-0DA4279437C1}" type="sibTrans" cxnId="{D807C16E-706D-461C-8856-3BE28F3E16D2}">
      <dgm:prSet/>
      <dgm:spPr/>
      <dgm:t>
        <a:bodyPr/>
        <a:lstStyle/>
        <a:p>
          <a:endParaRPr lang="en-US"/>
        </a:p>
      </dgm:t>
    </dgm:pt>
    <dgm:pt modelId="{E7CBB86C-C38B-DB4C-9503-16DF2C2E844B}" type="pres">
      <dgm:prSet presAssocID="{F73C6AEE-DC31-44AA-9B63-F870AC1E76E2}" presName="Name0" presStyleCnt="0">
        <dgm:presLayoutVars>
          <dgm:dir/>
          <dgm:animLvl val="lvl"/>
          <dgm:resizeHandles val="exact"/>
        </dgm:presLayoutVars>
      </dgm:prSet>
      <dgm:spPr/>
    </dgm:pt>
    <dgm:pt modelId="{CA5F5898-0605-C745-8452-4C7F1ACD5566}" type="pres">
      <dgm:prSet presAssocID="{40EC4C67-B1EE-4501-A7BF-0FC20AE12B43}" presName="boxAndChildren" presStyleCnt="0"/>
      <dgm:spPr/>
    </dgm:pt>
    <dgm:pt modelId="{88D90D6C-B332-5842-AB03-5227930BE66F}" type="pres">
      <dgm:prSet presAssocID="{40EC4C67-B1EE-4501-A7BF-0FC20AE12B43}" presName="parentTextBox" presStyleLbl="alignNode1" presStyleIdx="0" presStyleCnt="5"/>
      <dgm:spPr/>
    </dgm:pt>
    <dgm:pt modelId="{1EB30641-C680-874D-B1CF-C443241A4828}" type="pres">
      <dgm:prSet presAssocID="{40EC4C67-B1EE-4501-A7BF-0FC20AE12B43}" presName="descendantBox" presStyleLbl="bgAccFollowNode1" presStyleIdx="0" presStyleCnt="5"/>
      <dgm:spPr/>
    </dgm:pt>
    <dgm:pt modelId="{F16948CE-C9CB-A84D-A87B-B4906244B3B7}" type="pres">
      <dgm:prSet presAssocID="{D1E3C9FE-CBE5-4A80-BC2E-277D84C64B82}" presName="sp" presStyleCnt="0"/>
      <dgm:spPr/>
    </dgm:pt>
    <dgm:pt modelId="{997CD8F9-7CE1-644A-9007-7DB586D17F70}" type="pres">
      <dgm:prSet presAssocID="{561C7A72-C9B2-4589-AC43-7ECBF3999000}" presName="arrowAndChildren" presStyleCnt="0"/>
      <dgm:spPr/>
    </dgm:pt>
    <dgm:pt modelId="{E3FA7B9F-CC33-C646-AAE7-FD73BD98BBC5}" type="pres">
      <dgm:prSet presAssocID="{561C7A72-C9B2-4589-AC43-7ECBF3999000}" presName="parentTextArrow" presStyleLbl="node1" presStyleIdx="0" presStyleCnt="0"/>
      <dgm:spPr/>
    </dgm:pt>
    <dgm:pt modelId="{0A13FECC-EE74-2D41-A92E-29205489E1EC}" type="pres">
      <dgm:prSet presAssocID="{561C7A72-C9B2-4589-AC43-7ECBF3999000}" presName="arrow" presStyleLbl="alignNode1" presStyleIdx="1" presStyleCnt="5"/>
      <dgm:spPr/>
    </dgm:pt>
    <dgm:pt modelId="{D158967E-58EA-394C-AF8B-508777480927}" type="pres">
      <dgm:prSet presAssocID="{561C7A72-C9B2-4589-AC43-7ECBF3999000}" presName="descendantArrow" presStyleLbl="bgAccFollowNode1" presStyleIdx="1" presStyleCnt="5"/>
      <dgm:spPr/>
    </dgm:pt>
    <dgm:pt modelId="{2FD79CD0-BC75-5F4C-8B46-1F4412B0E76A}" type="pres">
      <dgm:prSet presAssocID="{DFD7E604-8A50-4783-86E0-3CC9503C33CA}" presName="sp" presStyleCnt="0"/>
      <dgm:spPr/>
    </dgm:pt>
    <dgm:pt modelId="{F480C6F7-6469-FA41-9D3D-4D1890F37919}" type="pres">
      <dgm:prSet presAssocID="{19591297-28C8-4356-B65D-3E17C7E937DD}" presName="arrowAndChildren" presStyleCnt="0"/>
      <dgm:spPr/>
    </dgm:pt>
    <dgm:pt modelId="{4B40E3F8-DF77-D845-8CF2-185A453AD7FB}" type="pres">
      <dgm:prSet presAssocID="{19591297-28C8-4356-B65D-3E17C7E937DD}" presName="parentTextArrow" presStyleLbl="node1" presStyleIdx="0" presStyleCnt="0"/>
      <dgm:spPr/>
    </dgm:pt>
    <dgm:pt modelId="{137CF4FC-D6B4-3F4D-94CC-6438378FDA6B}" type="pres">
      <dgm:prSet presAssocID="{19591297-28C8-4356-B65D-3E17C7E937DD}" presName="arrow" presStyleLbl="alignNode1" presStyleIdx="2" presStyleCnt="5"/>
      <dgm:spPr/>
    </dgm:pt>
    <dgm:pt modelId="{2F0DDB60-18A9-B74A-A7AA-44D77017083D}" type="pres">
      <dgm:prSet presAssocID="{19591297-28C8-4356-B65D-3E17C7E937DD}" presName="descendantArrow" presStyleLbl="bgAccFollowNode1" presStyleIdx="2" presStyleCnt="5"/>
      <dgm:spPr/>
    </dgm:pt>
    <dgm:pt modelId="{519BD33E-EC5D-6146-BE47-53C9AA649399}" type="pres">
      <dgm:prSet presAssocID="{A25F9C5E-3BE5-4297-A098-EFC634215637}" presName="sp" presStyleCnt="0"/>
      <dgm:spPr/>
    </dgm:pt>
    <dgm:pt modelId="{C56FB0EF-CF18-EB46-8CE3-87CFF15A5B7C}" type="pres">
      <dgm:prSet presAssocID="{9AB5BD6A-3591-471F-8166-2AB09A61E7C4}" presName="arrowAndChildren" presStyleCnt="0"/>
      <dgm:spPr/>
    </dgm:pt>
    <dgm:pt modelId="{DE366ACB-772F-7941-841A-EF53C91AE592}" type="pres">
      <dgm:prSet presAssocID="{9AB5BD6A-3591-471F-8166-2AB09A61E7C4}" presName="parentTextArrow" presStyleLbl="node1" presStyleIdx="0" presStyleCnt="0"/>
      <dgm:spPr/>
    </dgm:pt>
    <dgm:pt modelId="{C7910268-F79F-274B-84AC-46E4F25ACC27}" type="pres">
      <dgm:prSet presAssocID="{9AB5BD6A-3591-471F-8166-2AB09A61E7C4}" presName="arrow" presStyleLbl="alignNode1" presStyleIdx="3" presStyleCnt="5"/>
      <dgm:spPr/>
    </dgm:pt>
    <dgm:pt modelId="{34D0DCAD-55F2-4B42-A4F1-89CA7CCA5261}" type="pres">
      <dgm:prSet presAssocID="{9AB5BD6A-3591-471F-8166-2AB09A61E7C4}" presName="descendantArrow" presStyleLbl="bgAccFollowNode1" presStyleIdx="3" presStyleCnt="5"/>
      <dgm:spPr/>
    </dgm:pt>
    <dgm:pt modelId="{A14342B5-5442-E046-A0C1-487EFFDA456A}" type="pres">
      <dgm:prSet presAssocID="{588E0242-2191-4918-8D5F-D70835281101}" presName="sp" presStyleCnt="0"/>
      <dgm:spPr/>
    </dgm:pt>
    <dgm:pt modelId="{CC243EBA-5D7A-E141-8766-1EFE6C744A09}" type="pres">
      <dgm:prSet presAssocID="{59F8F190-22FA-4640-BEE6-5CABACB78596}" presName="arrowAndChildren" presStyleCnt="0"/>
      <dgm:spPr/>
    </dgm:pt>
    <dgm:pt modelId="{5F056F4A-99D9-6045-9DD6-E2B0A42792E3}" type="pres">
      <dgm:prSet presAssocID="{59F8F190-22FA-4640-BEE6-5CABACB78596}" presName="parentTextArrow" presStyleLbl="node1" presStyleIdx="0" presStyleCnt="0"/>
      <dgm:spPr/>
    </dgm:pt>
    <dgm:pt modelId="{203717D5-D97D-CB4B-BB3A-82B50B74D9B1}" type="pres">
      <dgm:prSet presAssocID="{59F8F190-22FA-4640-BEE6-5CABACB78596}" presName="arrow" presStyleLbl="alignNode1" presStyleIdx="4" presStyleCnt="5"/>
      <dgm:spPr/>
    </dgm:pt>
    <dgm:pt modelId="{C78454E4-12BC-EE4A-B27E-A1F539815CCB}" type="pres">
      <dgm:prSet presAssocID="{59F8F190-22FA-4640-BEE6-5CABACB78596}" presName="descendantArrow" presStyleLbl="bgAccFollowNode1" presStyleIdx="4" presStyleCnt="5"/>
      <dgm:spPr/>
    </dgm:pt>
  </dgm:ptLst>
  <dgm:cxnLst>
    <dgm:cxn modelId="{3753FF00-6E21-B447-ACAF-756EE3E04D96}" type="presOf" srcId="{141C7365-A066-4F59-BAFF-82C005874D59}" destId="{34D0DCAD-55F2-4B42-A4F1-89CA7CCA5261}" srcOrd="0" destOrd="0" presId="urn:microsoft.com/office/officeart/2016/7/layout/VerticalDownArrowProcess"/>
    <dgm:cxn modelId="{4C344508-C41A-4343-93B8-B1E93AD90A7A}" srcId="{F73C6AEE-DC31-44AA-9B63-F870AC1E76E2}" destId="{19591297-28C8-4356-B65D-3E17C7E937DD}" srcOrd="2" destOrd="0" parTransId="{0C4FC135-583B-470F-8F6E-248F5A179ABD}" sibTransId="{DFD7E604-8A50-4783-86E0-3CC9503C33CA}"/>
    <dgm:cxn modelId="{7C7E4A10-6DE3-4922-9CA3-75983C032BCA}" srcId="{9AB5BD6A-3591-471F-8166-2AB09A61E7C4}" destId="{141C7365-A066-4F59-BAFF-82C005874D59}" srcOrd="0" destOrd="0" parTransId="{3DCF752B-59EE-4E85-8935-8924FFAE1B14}" sibTransId="{C64D6914-F584-4985-A289-656982BAFE01}"/>
    <dgm:cxn modelId="{E5D0B312-C706-4D68-BE65-F75433C5A53E}" srcId="{F73C6AEE-DC31-44AA-9B63-F870AC1E76E2}" destId="{9AB5BD6A-3591-471F-8166-2AB09A61E7C4}" srcOrd="1" destOrd="0" parTransId="{66A908DC-FEF5-4BBB-89B8-EE010EDD999A}" sibTransId="{A25F9C5E-3BE5-4297-A098-EFC634215637}"/>
    <dgm:cxn modelId="{E162851B-7F2A-544F-A67D-200C89D40297}" type="presOf" srcId="{59F8F190-22FA-4640-BEE6-5CABACB78596}" destId="{5F056F4A-99D9-6045-9DD6-E2B0A42792E3}" srcOrd="0" destOrd="0" presId="urn:microsoft.com/office/officeart/2016/7/layout/VerticalDownArrowProcess"/>
    <dgm:cxn modelId="{F686D91C-EE3B-4C94-96D5-6113BBAD8CC4}" srcId="{F73C6AEE-DC31-44AA-9B63-F870AC1E76E2}" destId="{561C7A72-C9B2-4589-AC43-7ECBF3999000}" srcOrd="3" destOrd="0" parTransId="{C14D079B-78A3-4496-8D9A-5A6F814F55D6}" sibTransId="{D1E3C9FE-CBE5-4A80-BC2E-277D84C64B82}"/>
    <dgm:cxn modelId="{79A99C20-251D-1F4B-BA95-C8DABF988ED4}" type="presOf" srcId="{0FA43BC1-9263-4841-9E79-CDC4A8D852A3}" destId="{C78454E4-12BC-EE4A-B27E-A1F539815CCB}" srcOrd="0" destOrd="0" presId="urn:microsoft.com/office/officeart/2016/7/layout/VerticalDownArrowProcess"/>
    <dgm:cxn modelId="{C73EB130-E3FF-084A-B214-7474BBB2B7B4}" type="presOf" srcId="{3ABBF883-9B3F-48AF-991A-7694530CCCFA}" destId="{D158967E-58EA-394C-AF8B-508777480927}" srcOrd="0" destOrd="0" presId="urn:microsoft.com/office/officeart/2016/7/layout/VerticalDownArrowProcess"/>
    <dgm:cxn modelId="{655CB639-29B7-9F4F-A60B-A524274401EC}" type="presOf" srcId="{19591297-28C8-4356-B65D-3E17C7E937DD}" destId="{4B40E3F8-DF77-D845-8CF2-185A453AD7FB}" srcOrd="0" destOrd="0" presId="urn:microsoft.com/office/officeart/2016/7/layout/VerticalDownArrowProcess"/>
    <dgm:cxn modelId="{87996740-6EE8-40BD-9550-2272776CAF93}" srcId="{59F8F190-22FA-4640-BEE6-5CABACB78596}" destId="{0FA43BC1-9263-4841-9E79-CDC4A8D852A3}" srcOrd="0" destOrd="0" parTransId="{47835C3A-20FF-4CF4-AA57-D57EA3295A06}" sibTransId="{47D2B892-A10D-4C59-B595-46CBE24C7902}"/>
    <dgm:cxn modelId="{9E43C063-B843-DC4D-B3C1-54764D910F94}" type="presOf" srcId="{561C7A72-C9B2-4589-AC43-7ECBF3999000}" destId="{0A13FECC-EE74-2D41-A92E-29205489E1EC}" srcOrd="1" destOrd="0" presId="urn:microsoft.com/office/officeart/2016/7/layout/VerticalDownArrowProcess"/>
    <dgm:cxn modelId="{83F16C44-7652-E148-8D32-DC5A1D7C6372}" type="presOf" srcId="{08339FD8-705D-43B5-9D38-04A58F67C4E9}" destId="{1EB30641-C680-874D-B1CF-C443241A4828}" srcOrd="0" destOrd="0" presId="urn:microsoft.com/office/officeart/2016/7/layout/VerticalDownArrowProcess"/>
    <dgm:cxn modelId="{A27EBA47-EC00-754B-A081-A0DC4E5660DF}" type="presOf" srcId="{40EC4C67-B1EE-4501-A7BF-0FC20AE12B43}" destId="{88D90D6C-B332-5842-AB03-5227930BE66F}" srcOrd="0" destOrd="0" presId="urn:microsoft.com/office/officeart/2016/7/layout/VerticalDownArrowProcess"/>
    <dgm:cxn modelId="{D807C16E-706D-461C-8856-3BE28F3E16D2}" srcId="{40EC4C67-B1EE-4501-A7BF-0FC20AE12B43}" destId="{08339FD8-705D-43B5-9D38-04A58F67C4E9}" srcOrd="0" destOrd="0" parTransId="{D1F463F7-9835-4BEE-9BCA-FFA22E92CC3D}" sibTransId="{76B95B39-A2CF-45E7-8BDD-0DA4279437C1}"/>
    <dgm:cxn modelId="{CD568F51-9186-47B6-80F0-3E5DDE6ACDEB}" srcId="{561C7A72-C9B2-4589-AC43-7ECBF3999000}" destId="{3ABBF883-9B3F-48AF-991A-7694530CCCFA}" srcOrd="0" destOrd="0" parTransId="{7F1BB16C-E118-4881-9FE3-E2529760982E}" sibTransId="{C473E8F5-3792-4988-B739-DB6B8FBD9D05}"/>
    <dgm:cxn modelId="{5D2E9158-EA00-FE4A-85A6-4DCE4AFE5808}" type="presOf" srcId="{34D685EA-3183-4406-9F09-BC35BF882F7A}" destId="{2F0DDB60-18A9-B74A-A7AA-44D77017083D}" srcOrd="0" destOrd="0" presId="urn:microsoft.com/office/officeart/2016/7/layout/VerticalDownArrowProcess"/>
    <dgm:cxn modelId="{703D8D80-3193-4F5F-A3C2-45B163A5042D}" srcId="{F73C6AEE-DC31-44AA-9B63-F870AC1E76E2}" destId="{40EC4C67-B1EE-4501-A7BF-0FC20AE12B43}" srcOrd="4" destOrd="0" parTransId="{7971BEC9-E646-4D02-BE55-8FB8B51B9CBF}" sibTransId="{517E325D-60DC-4518-9C0A-838357AF038F}"/>
    <dgm:cxn modelId="{C22FAD83-FB6A-2D49-A536-8633ECB9564A}" type="presOf" srcId="{9AB5BD6A-3591-471F-8166-2AB09A61E7C4}" destId="{DE366ACB-772F-7941-841A-EF53C91AE592}" srcOrd="0" destOrd="0" presId="urn:microsoft.com/office/officeart/2016/7/layout/VerticalDownArrowProcess"/>
    <dgm:cxn modelId="{6CD9E988-029B-B24C-A820-EAC3E487E7C0}" type="presOf" srcId="{561C7A72-C9B2-4589-AC43-7ECBF3999000}" destId="{E3FA7B9F-CC33-C646-AAE7-FD73BD98BBC5}" srcOrd="0" destOrd="0" presId="urn:microsoft.com/office/officeart/2016/7/layout/VerticalDownArrowProcess"/>
    <dgm:cxn modelId="{60080196-9D53-1944-992A-37BCB78F1D60}" type="presOf" srcId="{19591297-28C8-4356-B65D-3E17C7E937DD}" destId="{137CF4FC-D6B4-3F4D-94CC-6438378FDA6B}" srcOrd="1" destOrd="0" presId="urn:microsoft.com/office/officeart/2016/7/layout/VerticalDownArrowProcess"/>
    <dgm:cxn modelId="{45AB38B7-2005-4F44-97C8-F227ABAA7AA6}" type="presOf" srcId="{F73C6AEE-DC31-44AA-9B63-F870AC1E76E2}" destId="{E7CBB86C-C38B-DB4C-9503-16DF2C2E844B}" srcOrd="0" destOrd="0" presId="urn:microsoft.com/office/officeart/2016/7/layout/VerticalDownArrowProcess"/>
    <dgm:cxn modelId="{84034EE5-166C-4895-962A-4CA0621D0FF0}" srcId="{19591297-28C8-4356-B65D-3E17C7E937DD}" destId="{34D685EA-3183-4406-9F09-BC35BF882F7A}" srcOrd="0" destOrd="0" parTransId="{DC60741D-8816-4F55-8E9D-BBD830D0E72A}" sibTransId="{A54D3051-F4B3-43FD-B043-11E9905B5042}"/>
    <dgm:cxn modelId="{21F07DEC-E18B-4B1F-A932-4FD8F5AC9128}" srcId="{F73C6AEE-DC31-44AA-9B63-F870AC1E76E2}" destId="{59F8F190-22FA-4640-BEE6-5CABACB78596}" srcOrd="0" destOrd="0" parTransId="{BA716FA6-89BB-4849-8D6B-363DB35FFC25}" sibTransId="{588E0242-2191-4918-8D5F-D70835281101}"/>
    <dgm:cxn modelId="{3D7C19F1-A8E0-4240-8980-BED4FB8FD09C}" type="presOf" srcId="{59F8F190-22FA-4640-BEE6-5CABACB78596}" destId="{203717D5-D97D-CB4B-BB3A-82B50B74D9B1}" srcOrd="1" destOrd="0" presId="urn:microsoft.com/office/officeart/2016/7/layout/VerticalDownArrowProcess"/>
    <dgm:cxn modelId="{C1EEA1FE-2DB3-0646-902F-A8347523BA7F}" type="presOf" srcId="{9AB5BD6A-3591-471F-8166-2AB09A61E7C4}" destId="{C7910268-F79F-274B-84AC-46E4F25ACC27}" srcOrd="1" destOrd="0" presId="urn:microsoft.com/office/officeart/2016/7/layout/VerticalDownArrowProcess"/>
    <dgm:cxn modelId="{D1E4457A-C67B-BB4D-9BBB-E470F86F2622}" type="presParOf" srcId="{E7CBB86C-C38B-DB4C-9503-16DF2C2E844B}" destId="{CA5F5898-0605-C745-8452-4C7F1ACD5566}" srcOrd="0" destOrd="0" presId="urn:microsoft.com/office/officeart/2016/7/layout/VerticalDownArrowProcess"/>
    <dgm:cxn modelId="{1F6341DA-CB52-1841-BE82-C83AE083A455}" type="presParOf" srcId="{CA5F5898-0605-C745-8452-4C7F1ACD5566}" destId="{88D90D6C-B332-5842-AB03-5227930BE66F}" srcOrd="0" destOrd="0" presId="urn:microsoft.com/office/officeart/2016/7/layout/VerticalDownArrowProcess"/>
    <dgm:cxn modelId="{AD2120B9-C004-E04E-8F44-62F3D8157C4A}" type="presParOf" srcId="{CA5F5898-0605-C745-8452-4C7F1ACD5566}" destId="{1EB30641-C680-874D-B1CF-C443241A4828}" srcOrd="1" destOrd="0" presId="urn:microsoft.com/office/officeart/2016/7/layout/VerticalDownArrowProcess"/>
    <dgm:cxn modelId="{1377BB23-7FBB-8A4F-9BD1-AD0C7270FB33}" type="presParOf" srcId="{E7CBB86C-C38B-DB4C-9503-16DF2C2E844B}" destId="{F16948CE-C9CB-A84D-A87B-B4906244B3B7}" srcOrd="1" destOrd="0" presId="urn:microsoft.com/office/officeart/2016/7/layout/VerticalDownArrowProcess"/>
    <dgm:cxn modelId="{521E3D67-F0F3-9E42-A2F3-E101183BA621}" type="presParOf" srcId="{E7CBB86C-C38B-DB4C-9503-16DF2C2E844B}" destId="{997CD8F9-7CE1-644A-9007-7DB586D17F70}" srcOrd="2" destOrd="0" presId="urn:microsoft.com/office/officeart/2016/7/layout/VerticalDownArrowProcess"/>
    <dgm:cxn modelId="{5711342F-25A8-7F45-8B01-B446398674AC}" type="presParOf" srcId="{997CD8F9-7CE1-644A-9007-7DB586D17F70}" destId="{E3FA7B9F-CC33-C646-AAE7-FD73BD98BBC5}" srcOrd="0" destOrd="0" presId="urn:microsoft.com/office/officeart/2016/7/layout/VerticalDownArrowProcess"/>
    <dgm:cxn modelId="{784C8341-9CBD-9047-B90E-9542EFCD0D9A}" type="presParOf" srcId="{997CD8F9-7CE1-644A-9007-7DB586D17F70}" destId="{0A13FECC-EE74-2D41-A92E-29205489E1EC}" srcOrd="1" destOrd="0" presId="urn:microsoft.com/office/officeart/2016/7/layout/VerticalDownArrowProcess"/>
    <dgm:cxn modelId="{131F8A46-F801-F846-B57A-C4D515903396}" type="presParOf" srcId="{997CD8F9-7CE1-644A-9007-7DB586D17F70}" destId="{D158967E-58EA-394C-AF8B-508777480927}" srcOrd="2" destOrd="0" presId="urn:microsoft.com/office/officeart/2016/7/layout/VerticalDownArrowProcess"/>
    <dgm:cxn modelId="{307F5978-858E-454B-BD25-FBE93F244318}" type="presParOf" srcId="{E7CBB86C-C38B-DB4C-9503-16DF2C2E844B}" destId="{2FD79CD0-BC75-5F4C-8B46-1F4412B0E76A}" srcOrd="3" destOrd="0" presId="urn:microsoft.com/office/officeart/2016/7/layout/VerticalDownArrowProcess"/>
    <dgm:cxn modelId="{A88481BF-DACA-DB41-A0AA-680CCD80C10D}" type="presParOf" srcId="{E7CBB86C-C38B-DB4C-9503-16DF2C2E844B}" destId="{F480C6F7-6469-FA41-9D3D-4D1890F37919}" srcOrd="4" destOrd="0" presId="urn:microsoft.com/office/officeart/2016/7/layout/VerticalDownArrowProcess"/>
    <dgm:cxn modelId="{8DC130F1-F25A-4A47-8F03-929432F07D68}" type="presParOf" srcId="{F480C6F7-6469-FA41-9D3D-4D1890F37919}" destId="{4B40E3F8-DF77-D845-8CF2-185A453AD7FB}" srcOrd="0" destOrd="0" presId="urn:microsoft.com/office/officeart/2016/7/layout/VerticalDownArrowProcess"/>
    <dgm:cxn modelId="{1D22EB0C-4B6F-1347-AA1A-757BBC2581FA}" type="presParOf" srcId="{F480C6F7-6469-FA41-9D3D-4D1890F37919}" destId="{137CF4FC-D6B4-3F4D-94CC-6438378FDA6B}" srcOrd="1" destOrd="0" presId="urn:microsoft.com/office/officeart/2016/7/layout/VerticalDownArrowProcess"/>
    <dgm:cxn modelId="{2131888D-F7B8-854F-B0C8-78755997772D}" type="presParOf" srcId="{F480C6F7-6469-FA41-9D3D-4D1890F37919}" destId="{2F0DDB60-18A9-B74A-A7AA-44D77017083D}" srcOrd="2" destOrd="0" presId="urn:microsoft.com/office/officeart/2016/7/layout/VerticalDownArrowProcess"/>
    <dgm:cxn modelId="{FBC993D1-9FE6-DD4D-A0C6-82AB2899EA99}" type="presParOf" srcId="{E7CBB86C-C38B-DB4C-9503-16DF2C2E844B}" destId="{519BD33E-EC5D-6146-BE47-53C9AA649399}" srcOrd="5" destOrd="0" presId="urn:microsoft.com/office/officeart/2016/7/layout/VerticalDownArrowProcess"/>
    <dgm:cxn modelId="{CC411E3C-35DD-554E-9074-2E81BFCFF6A8}" type="presParOf" srcId="{E7CBB86C-C38B-DB4C-9503-16DF2C2E844B}" destId="{C56FB0EF-CF18-EB46-8CE3-87CFF15A5B7C}" srcOrd="6" destOrd="0" presId="urn:microsoft.com/office/officeart/2016/7/layout/VerticalDownArrowProcess"/>
    <dgm:cxn modelId="{C51EF7D4-C436-294C-B49A-68346BF49CF3}" type="presParOf" srcId="{C56FB0EF-CF18-EB46-8CE3-87CFF15A5B7C}" destId="{DE366ACB-772F-7941-841A-EF53C91AE592}" srcOrd="0" destOrd="0" presId="urn:microsoft.com/office/officeart/2016/7/layout/VerticalDownArrowProcess"/>
    <dgm:cxn modelId="{D1BA782A-2CA7-8641-B3E3-A9182012F7A3}" type="presParOf" srcId="{C56FB0EF-CF18-EB46-8CE3-87CFF15A5B7C}" destId="{C7910268-F79F-274B-84AC-46E4F25ACC27}" srcOrd="1" destOrd="0" presId="urn:microsoft.com/office/officeart/2016/7/layout/VerticalDownArrowProcess"/>
    <dgm:cxn modelId="{62DDDE2F-EF66-8B4F-81FB-FFF045B7200C}" type="presParOf" srcId="{C56FB0EF-CF18-EB46-8CE3-87CFF15A5B7C}" destId="{34D0DCAD-55F2-4B42-A4F1-89CA7CCA5261}" srcOrd="2" destOrd="0" presId="urn:microsoft.com/office/officeart/2016/7/layout/VerticalDownArrowProcess"/>
    <dgm:cxn modelId="{194E9669-0721-554B-86D1-D844144C432D}" type="presParOf" srcId="{E7CBB86C-C38B-DB4C-9503-16DF2C2E844B}" destId="{A14342B5-5442-E046-A0C1-487EFFDA456A}" srcOrd="7" destOrd="0" presId="urn:microsoft.com/office/officeart/2016/7/layout/VerticalDownArrowProcess"/>
    <dgm:cxn modelId="{97AFB8C4-E5A2-C14B-8FB3-507E3D07C3EA}" type="presParOf" srcId="{E7CBB86C-C38B-DB4C-9503-16DF2C2E844B}" destId="{CC243EBA-5D7A-E141-8766-1EFE6C744A09}" srcOrd="8" destOrd="0" presId="urn:microsoft.com/office/officeart/2016/7/layout/VerticalDownArrowProcess"/>
    <dgm:cxn modelId="{193C8285-19C5-E740-8730-9B7683732E01}" type="presParOf" srcId="{CC243EBA-5D7A-E141-8766-1EFE6C744A09}" destId="{5F056F4A-99D9-6045-9DD6-E2B0A42792E3}" srcOrd="0" destOrd="0" presId="urn:microsoft.com/office/officeart/2016/7/layout/VerticalDownArrowProcess"/>
    <dgm:cxn modelId="{3FD81FAD-A392-1140-9CA8-6D1C095214F2}" type="presParOf" srcId="{CC243EBA-5D7A-E141-8766-1EFE6C744A09}" destId="{203717D5-D97D-CB4B-BB3A-82B50B74D9B1}" srcOrd="1" destOrd="0" presId="urn:microsoft.com/office/officeart/2016/7/layout/VerticalDownArrowProcess"/>
    <dgm:cxn modelId="{549F0841-93C9-4E4D-9FE1-51559675C879}" type="presParOf" srcId="{CC243EBA-5D7A-E141-8766-1EFE6C744A09}" destId="{C78454E4-12BC-EE4A-B27E-A1F539815CCB}"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EA643-C417-4E04-A9B5-40C3CDED65E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8AD95EFC-4530-47DE-A7DF-4C698D47F563}">
      <dgm:prSet/>
      <dgm:spPr/>
      <dgm:t>
        <a:bodyPr/>
        <a:lstStyle/>
        <a:p>
          <a:r>
            <a:rPr lang="en-US"/>
            <a:t>COVID-19 disproportionately affects racial and ethnic minority groups in the US</a:t>
          </a:r>
          <a:r>
            <a:rPr lang="en-US" baseline="30000"/>
            <a:t>1,2</a:t>
          </a:r>
          <a:endParaRPr lang="en-US"/>
        </a:p>
      </dgm:t>
    </dgm:pt>
    <dgm:pt modelId="{BCD2ED19-4F05-4D95-A57A-CC485C39E9B0}" type="parTrans" cxnId="{AF1E2ADF-0588-4FF8-B5A2-685BE8CA9608}">
      <dgm:prSet/>
      <dgm:spPr/>
      <dgm:t>
        <a:bodyPr/>
        <a:lstStyle/>
        <a:p>
          <a:endParaRPr lang="en-US"/>
        </a:p>
      </dgm:t>
    </dgm:pt>
    <dgm:pt modelId="{3703F5F2-EDFD-434E-A388-50E1EAAB43D7}" type="sibTrans" cxnId="{AF1E2ADF-0588-4FF8-B5A2-685BE8CA9608}">
      <dgm:prSet/>
      <dgm:spPr/>
      <dgm:t>
        <a:bodyPr/>
        <a:lstStyle/>
        <a:p>
          <a:endParaRPr lang="en-US"/>
        </a:p>
      </dgm:t>
    </dgm:pt>
    <dgm:pt modelId="{7326B54A-6A7F-49F3-8F5F-82847864B93E}">
      <dgm:prSet/>
      <dgm:spPr/>
      <dgm:t>
        <a:bodyPr/>
        <a:lstStyle/>
        <a:p>
          <a:r>
            <a:rPr lang="en-US"/>
            <a:t>Blacks and Hispanics are 2.3 and 2.0 times more likely to be hospitalized for COVID-19 respectively</a:t>
          </a:r>
          <a:r>
            <a:rPr lang="en-US" baseline="30000"/>
            <a:t>3</a:t>
          </a:r>
          <a:endParaRPr lang="en-US"/>
        </a:p>
      </dgm:t>
    </dgm:pt>
    <dgm:pt modelId="{4ADE14FF-4D14-4AE0-A9D9-0422F877BD1B}" type="parTrans" cxnId="{841FE875-D865-4D1F-9A4E-1365900DE287}">
      <dgm:prSet/>
      <dgm:spPr/>
      <dgm:t>
        <a:bodyPr/>
        <a:lstStyle/>
        <a:p>
          <a:endParaRPr lang="en-US"/>
        </a:p>
      </dgm:t>
    </dgm:pt>
    <dgm:pt modelId="{189956E1-B7EA-4FEE-9DC4-2F9DEB6BC785}" type="sibTrans" cxnId="{841FE875-D865-4D1F-9A4E-1365900DE287}">
      <dgm:prSet/>
      <dgm:spPr/>
      <dgm:t>
        <a:bodyPr/>
        <a:lstStyle/>
        <a:p>
          <a:endParaRPr lang="en-US"/>
        </a:p>
      </dgm:t>
    </dgm:pt>
    <dgm:pt modelId="{83FA8C52-000A-4441-B06C-B30AC9548E97}">
      <dgm:prSet/>
      <dgm:spPr/>
      <dgm:t>
        <a:bodyPr/>
        <a:lstStyle/>
        <a:p>
          <a:r>
            <a:rPr lang="en-US"/>
            <a:t>These populations are 2 times more likely to die of COVID-19 after hospitalization</a:t>
          </a:r>
          <a:r>
            <a:rPr lang="en-US" baseline="30000"/>
            <a:t>3</a:t>
          </a:r>
          <a:endParaRPr lang="en-US"/>
        </a:p>
      </dgm:t>
    </dgm:pt>
    <dgm:pt modelId="{CDCDDA81-F178-4250-BF41-1D6BDB343F1C}" type="parTrans" cxnId="{67A6BE75-DD0B-4DA3-B3B1-456B8BF54705}">
      <dgm:prSet/>
      <dgm:spPr/>
      <dgm:t>
        <a:bodyPr/>
        <a:lstStyle/>
        <a:p>
          <a:endParaRPr lang="en-US"/>
        </a:p>
      </dgm:t>
    </dgm:pt>
    <dgm:pt modelId="{4DEE31B6-D2EF-4565-AE17-290F5207C3F5}" type="sibTrans" cxnId="{67A6BE75-DD0B-4DA3-B3B1-456B8BF54705}">
      <dgm:prSet/>
      <dgm:spPr/>
      <dgm:t>
        <a:bodyPr/>
        <a:lstStyle/>
        <a:p>
          <a:endParaRPr lang="en-US"/>
        </a:p>
      </dgm:t>
    </dgm:pt>
    <dgm:pt modelId="{467FEC3F-1452-4694-ABAE-5DD4C3B28C82}">
      <dgm:prSet/>
      <dgm:spPr/>
      <dgm:t>
        <a:bodyPr/>
        <a:lstStyle/>
        <a:p>
          <a:r>
            <a:rPr lang="en-US"/>
            <a:t>Variability in social determinants of health (</a:t>
          </a:r>
          <a:r>
            <a:rPr lang="en-US">
              <a:latin typeface="Calibri Light" panose="020F0302020204030204"/>
            </a:rPr>
            <a:t>SDOH)</a:t>
          </a:r>
          <a:r>
            <a:rPr lang="en-US"/>
            <a:t> contribute to poor health outcomes in these communities</a:t>
          </a:r>
          <a:r>
            <a:rPr lang="en-US" baseline="30000"/>
            <a:t>4</a:t>
          </a:r>
          <a:endParaRPr lang="en-US"/>
        </a:p>
      </dgm:t>
    </dgm:pt>
    <dgm:pt modelId="{A6748C2B-EDD4-4DEB-B084-5BDEE5697DBD}" type="parTrans" cxnId="{DC29F7F0-0999-49B9-B161-86713E2D0DB2}">
      <dgm:prSet/>
      <dgm:spPr/>
      <dgm:t>
        <a:bodyPr/>
        <a:lstStyle/>
        <a:p>
          <a:endParaRPr lang="en-US"/>
        </a:p>
      </dgm:t>
    </dgm:pt>
    <dgm:pt modelId="{08EE0EFE-61AD-4EFF-A3A8-1069F7A13C1A}" type="sibTrans" cxnId="{DC29F7F0-0999-49B9-B161-86713E2D0DB2}">
      <dgm:prSet/>
      <dgm:spPr/>
      <dgm:t>
        <a:bodyPr/>
        <a:lstStyle/>
        <a:p>
          <a:endParaRPr lang="en-US"/>
        </a:p>
      </dgm:t>
    </dgm:pt>
    <dgm:pt modelId="{7CEE2277-953E-4119-B249-F29E91021566}">
      <dgm:prSet/>
      <dgm:spPr/>
      <dgm:t>
        <a:bodyPr/>
        <a:lstStyle/>
        <a:p>
          <a:pPr rtl="0"/>
          <a:r>
            <a:rPr lang="en-US"/>
            <a:t>There is need to strategically address the </a:t>
          </a:r>
          <a:r>
            <a:rPr lang="en-US" b="1" u="sng">
              <a:latin typeface="Calibri Light" panose="020F0302020204030204"/>
            </a:rPr>
            <a:t>COVID-19-related SDOH</a:t>
          </a:r>
          <a:r>
            <a:rPr lang="en-US">
              <a:latin typeface="Calibri Light" panose="020F0302020204030204"/>
            </a:rPr>
            <a:t> </a:t>
          </a:r>
          <a:r>
            <a:rPr lang="en-US"/>
            <a:t>and </a:t>
          </a:r>
          <a:r>
            <a:rPr lang="en-US" u="sng"/>
            <a:t>reduce vaccine hesitancy</a:t>
          </a:r>
          <a:r>
            <a:rPr lang="en-US" u="sng">
              <a:latin typeface="Calibri Light" panose="020F0302020204030204"/>
            </a:rPr>
            <a:t> </a:t>
          </a:r>
          <a:r>
            <a:rPr lang="en-US">
              <a:latin typeface="Calibri Light" panose="020F0302020204030204"/>
            </a:rPr>
            <a:t>among </a:t>
          </a:r>
          <a:r>
            <a:rPr lang="en-US" b="1" u="sng">
              <a:latin typeface="Calibri Light" panose="020F0302020204030204"/>
            </a:rPr>
            <a:t>health disparity populations</a:t>
          </a:r>
          <a:endParaRPr lang="en-US" b="1" u="sng"/>
        </a:p>
      </dgm:t>
    </dgm:pt>
    <dgm:pt modelId="{7C541A21-9398-4699-A795-1D71F7A36A42}" type="parTrans" cxnId="{42CBC17A-59D9-4BA5-BBB5-ACB0E74C436B}">
      <dgm:prSet/>
      <dgm:spPr/>
      <dgm:t>
        <a:bodyPr/>
        <a:lstStyle/>
        <a:p>
          <a:endParaRPr lang="en-US"/>
        </a:p>
      </dgm:t>
    </dgm:pt>
    <dgm:pt modelId="{D42DD6DA-9EE4-40E7-85E4-85F393FB11E1}" type="sibTrans" cxnId="{42CBC17A-59D9-4BA5-BBB5-ACB0E74C436B}">
      <dgm:prSet/>
      <dgm:spPr/>
      <dgm:t>
        <a:bodyPr/>
        <a:lstStyle/>
        <a:p>
          <a:endParaRPr lang="en-US"/>
        </a:p>
      </dgm:t>
    </dgm:pt>
    <dgm:pt modelId="{F29EA29E-AD20-4172-BC7E-CB3B6C9832B2}" type="pres">
      <dgm:prSet presAssocID="{ED3EA643-C417-4E04-A9B5-40C3CDED65E4}" presName="outerComposite" presStyleCnt="0">
        <dgm:presLayoutVars>
          <dgm:chMax val="5"/>
          <dgm:dir/>
          <dgm:resizeHandles val="exact"/>
        </dgm:presLayoutVars>
      </dgm:prSet>
      <dgm:spPr/>
    </dgm:pt>
    <dgm:pt modelId="{62E961D0-D982-4D1F-97B1-F00D51D59140}" type="pres">
      <dgm:prSet presAssocID="{ED3EA643-C417-4E04-A9B5-40C3CDED65E4}" presName="dummyMaxCanvas" presStyleCnt="0">
        <dgm:presLayoutVars/>
      </dgm:prSet>
      <dgm:spPr/>
    </dgm:pt>
    <dgm:pt modelId="{9602438C-4D7D-4F66-AC9B-10BAC1772BCE}" type="pres">
      <dgm:prSet presAssocID="{ED3EA643-C417-4E04-A9B5-40C3CDED65E4}" presName="FiveNodes_1" presStyleLbl="node1" presStyleIdx="0" presStyleCnt="5">
        <dgm:presLayoutVars>
          <dgm:bulletEnabled val="1"/>
        </dgm:presLayoutVars>
      </dgm:prSet>
      <dgm:spPr/>
    </dgm:pt>
    <dgm:pt modelId="{3436561A-86B6-47A5-8339-60D4016245A7}" type="pres">
      <dgm:prSet presAssocID="{ED3EA643-C417-4E04-A9B5-40C3CDED65E4}" presName="FiveNodes_2" presStyleLbl="node1" presStyleIdx="1" presStyleCnt="5">
        <dgm:presLayoutVars>
          <dgm:bulletEnabled val="1"/>
        </dgm:presLayoutVars>
      </dgm:prSet>
      <dgm:spPr/>
    </dgm:pt>
    <dgm:pt modelId="{86EF0B8D-29A8-4878-B0F1-5AAACB235434}" type="pres">
      <dgm:prSet presAssocID="{ED3EA643-C417-4E04-A9B5-40C3CDED65E4}" presName="FiveNodes_3" presStyleLbl="node1" presStyleIdx="2" presStyleCnt="5">
        <dgm:presLayoutVars>
          <dgm:bulletEnabled val="1"/>
        </dgm:presLayoutVars>
      </dgm:prSet>
      <dgm:spPr/>
    </dgm:pt>
    <dgm:pt modelId="{EACAC4FC-C58C-4BE0-8972-16C0596DE43D}" type="pres">
      <dgm:prSet presAssocID="{ED3EA643-C417-4E04-A9B5-40C3CDED65E4}" presName="FiveNodes_4" presStyleLbl="node1" presStyleIdx="3" presStyleCnt="5">
        <dgm:presLayoutVars>
          <dgm:bulletEnabled val="1"/>
        </dgm:presLayoutVars>
      </dgm:prSet>
      <dgm:spPr/>
    </dgm:pt>
    <dgm:pt modelId="{010B84D3-D5AF-4257-ABF1-71524CE86101}" type="pres">
      <dgm:prSet presAssocID="{ED3EA643-C417-4E04-A9B5-40C3CDED65E4}" presName="FiveNodes_5" presStyleLbl="node1" presStyleIdx="4" presStyleCnt="5">
        <dgm:presLayoutVars>
          <dgm:bulletEnabled val="1"/>
        </dgm:presLayoutVars>
      </dgm:prSet>
      <dgm:spPr/>
    </dgm:pt>
    <dgm:pt modelId="{2F473919-B0C7-4573-9655-9224414DC6BC}" type="pres">
      <dgm:prSet presAssocID="{ED3EA643-C417-4E04-A9B5-40C3CDED65E4}" presName="FiveConn_1-2" presStyleLbl="fgAccFollowNode1" presStyleIdx="0" presStyleCnt="4">
        <dgm:presLayoutVars>
          <dgm:bulletEnabled val="1"/>
        </dgm:presLayoutVars>
      </dgm:prSet>
      <dgm:spPr/>
    </dgm:pt>
    <dgm:pt modelId="{D7267BC2-CE98-40D4-A513-AC9099D5B96F}" type="pres">
      <dgm:prSet presAssocID="{ED3EA643-C417-4E04-A9B5-40C3CDED65E4}" presName="FiveConn_2-3" presStyleLbl="fgAccFollowNode1" presStyleIdx="1" presStyleCnt="4">
        <dgm:presLayoutVars>
          <dgm:bulletEnabled val="1"/>
        </dgm:presLayoutVars>
      </dgm:prSet>
      <dgm:spPr/>
    </dgm:pt>
    <dgm:pt modelId="{B79ED1B0-B97E-4630-9B8A-FC1CF379F2E5}" type="pres">
      <dgm:prSet presAssocID="{ED3EA643-C417-4E04-A9B5-40C3CDED65E4}" presName="FiveConn_3-4" presStyleLbl="fgAccFollowNode1" presStyleIdx="2" presStyleCnt="4">
        <dgm:presLayoutVars>
          <dgm:bulletEnabled val="1"/>
        </dgm:presLayoutVars>
      </dgm:prSet>
      <dgm:spPr/>
    </dgm:pt>
    <dgm:pt modelId="{67501ADF-A416-47AE-83C8-0C7135912DFE}" type="pres">
      <dgm:prSet presAssocID="{ED3EA643-C417-4E04-A9B5-40C3CDED65E4}" presName="FiveConn_4-5" presStyleLbl="fgAccFollowNode1" presStyleIdx="3" presStyleCnt="4">
        <dgm:presLayoutVars>
          <dgm:bulletEnabled val="1"/>
        </dgm:presLayoutVars>
      </dgm:prSet>
      <dgm:spPr/>
    </dgm:pt>
    <dgm:pt modelId="{3079AD48-3B05-4B1D-AB99-9F3BFDF29928}" type="pres">
      <dgm:prSet presAssocID="{ED3EA643-C417-4E04-A9B5-40C3CDED65E4}" presName="FiveNodes_1_text" presStyleLbl="node1" presStyleIdx="4" presStyleCnt="5">
        <dgm:presLayoutVars>
          <dgm:bulletEnabled val="1"/>
        </dgm:presLayoutVars>
      </dgm:prSet>
      <dgm:spPr/>
    </dgm:pt>
    <dgm:pt modelId="{49C0DD52-4E51-46FC-B0B5-ACE24873C218}" type="pres">
      <dgm:prSet presAssocID="{ED3EA643-C417-4E04-A9B5-40C3CDED65E4}" presName="FiveNodes_2_text" presStyleLbl="node1" presStyleIdx="4" presStyleCnt="5">
        <dgm:presLayoutVars>
          <dgm:bulletEnabled val="1"/>
        </dgm:presLayoutVars>
      </dgm:prSet>
      <dgm:spPr/>
    </dgm:pt>
    <dgm:pt modelId="{09C97158-DA63-4530-8238-D2476C6BAE75}" type="pres">
      <dgm:prSet presAssocID="{ED3EA643-C417-4E04-A9B5-40C3CDED65E4}" presName="FiveNodes_3_text" presStyleLbl="node1" presStyleIdx="4" presStyleCnt="5">
        <dgm:presLayoutVars>
          <dgm:bulletEnabled val="1"/>
        </dgm:presLayoutVars>
      </dgm:prSet>
      <dgm:spPr/>
    </dgm:pt>
    <dgm:pt modelId="{3996E408-5E54-4A6D-A23F-D256EA545BCF}" type="pres">
      <dgm:prSet presAssocID="{ED3EA643-C417-4E04-A9B5-40C3CDED65E4}" presName="FiveNodes_4_text" presStyleLbl="node1" presStyleIdx="4" presStyleCnt="5">
        <dgm:presLayoutVars>
          <dgm:bulletEnabled val="1"/>
        </dgm:presLayoutVars>
      </dgm:prSet>
      <dgm:spPr/>
    </dgm:pt>
    <dgm:pt modelId="{CE3FF97E-AC04-4E77-A9FE-881214B831F9}" type="pres">
      <dgm:prSet presAssocID="{ED3EA643-C417-4E04-A9B5-40C3CDED65E4}" presName="FiveNodes_5_text" presStyleLbl="node1" presStyleIdx="4" presStyleCnt="5">
        <dgm:presLayoutVars>
          <dgm:bulletEnabled val="1"/>
        </dgm:presLayoutVars>
      </dgm:prSet>
      <dgm:spPr/>
    </dgm:pt>
  </dgm:ptLst>
  <dgm:cxnLst>
    <dgm:cxn modelId="{364F4911-FEA8-4F1C-B6CB-5762D14585CB}" type="presOf" srcId="{8AD95EFC-4530-47DE-A7DF-4C698D47F563}" destId="{3079AD48-3B05-4B1D-AB99-9F3BFDF29928}" srcOrd="1" destOrd="0" presId="urn:microsoft.com/office/officeart/2005/8/layout/vProcess5"/>
    <dgm:cxn modelId="{3F3C2321-577D-436B-BD19-D452C83EE4BB}" type="presOf" srcId="{ED3EA643-C417-4E04-A9B5-40C3CDED65E4}" destId="{F29EA29E-AD20-4172-BC7E-CB3B6C9832B2}" srcOrd="0" destOrd="0" presId="urn:microsoft.com/office/officeart/2005/8/layout/vProcess5"/>
    <dgm:cxn modelId="{A2519D4F-BE44-47CD-B4A9-6D422F66274A}" type="presOf" srcId="{7326B54A-6A7F-49F3-8F5F-82847864B93E}" destId="{49C0DD52-4E51-46FC-B0B5-ACE24873C218}" srcOrd="1" destOrd="0" presId="urn:microsoft.com/office/officeart/2005/8/layout/vProcess5"/>
    <dgm:cxn modelId="{67A6BE75-DD0B-4DA3-B3B1-456B8BF54705}" srcId="{ED3EA643-C417-4E04-A9B5-40C3CDED65E4}" destId="{83FA8C52-000A-4441-B06C-B30AC9548E97}" srcOrd="2" destOrd="0" parTransId="{CDCDDA81-F178-4250-BF41-1D6BDB343F1C}" sibTransId="{4DEE31B6-D2EF-4565-AE17-290F5207C3F5}"/>
    <dgm:cxn modelId="{841FE875-D865-4D1F-9A4E-1365900DE287}" srcId="{ED3EA643-C417-4E04-A9B5-40C3CDED65E4}" destId="{7326B54A-6A7F-49F3-8F5F-82847864B93E}" srcOrd="1" destOrd="0" parTransId="{4ADE14FF-4D14-4AE0-A9D9-0422F877BD1B}" sibTransId="{189956E1-B7EA-4FEE-9DC4-2F9DEB6BC785}"/>
    <dgm:cxn modelId="{F5425E56-6AA8-4BCB-96D8-5AB535B1257F}" type="presOf" srcId="{467FEC3F-1452-4694-ABAE-5DD4C3B28C82}" destId="{EACAC4FC-C58C-4BE0-8972-16C0596DE43D}" srcOrd="0" destOrd="0" presId="urn:microsoft.com/office/officeart/2005/8/layout/vProcess5"/>
    <dgm:cxn modelId="{42CBC17A-59D9-4BA5-BBB5-ACB0E74C436B}" srcId="{ED3EA643-C417-4E04-A9B5-40C3CDED65E4}" destId="{7CEE2277-953E-4119-B249-F29E91021566}" srcOrd="4" destOrd="0" parTransId="{7C541A21-9398-4699-A795-1D71F7A36A42}" sibTransId="{D42DD6DA-9EE4-40E7-85E4-85F393FB11E1}"/>
    <dgm:cxn modelId="{3D459F8A-2209-4409-8784-0E290B432DBD}" type="presOf" srcId="{8AD95EFC-4530-47DE-A7DF-4C698D47F563}" destId="{9602438C-4D7D-4F66-AC9B-10BAC1772BCE}" srcOrd="0" destOrd="0" presId="urn:microsoft.com/office/officeart/2005/8/layout/vProcess5"/>
    <dgm:cxn modelId="{D2A2FA8A-5D08-4F79-934F-5103F9EB08C8}" type="presOf" srcId="{189956E1-B7EA-4FEE-9DC4-2F9DEB6BC785}" destId="{D7267BC2-CE98-40D4-A513-AC9099D5B96F}" srcOrd="0" destOrd="0" presId="urn:microsoft.com/office/officeart/2005/8/layout/vProcess5"/>
    <dgm:cxn modelId="{AFA6198C-C0CE-47B3-85CC-910548E38DCA}" type="presOf" srcId="{83FA8C52-000A-4441-B06C-B30AC9548E97}" destId="{86EF0B8D-29A8-4878-B0F1-5AAACB235434}" srcOrd="0" destOrd="0" presId="urn:microsoft.com/office/officeart/2005/8/layout/vProcess5"/>
    <dgm:cxn modelId="{66DE3D92-0410-4460-9D74-1E479001B425}" type="presOf" srcId="{7CEE2277-953E-4119-B249-F29E91021566}" destId="{010B84D3-D5AF-4257-ABF1-71524CE86101}" srcOrd="0" destOrd="0" presId="urn:microsoft.com/office/officeart/2005/8/layout/vProcess5"/>
    <dgm:cxn modelId="{1A5715A0-A336-4F19-8BC9-D79DFC150A1D}" type="presOf" srcId="{467FEC3F-1452-4694-ABAE-5DD4C3B28C82}" destId="{3996E408-5E54-4A6D-A23F-D256EA545BCF}" srcOrd="1" destOrd="0" presId="urn:microsoft.com/office/officeart/2005/8/layout/vProcess5"/>
    <dgm:cxn modelId="{344D4EA7-6265-4097-B8A8-78863476543A}" type="presOf" srcId="{3703F5F2-EDFD-434E-A388-50E1EAAB43D7}" destId="{2F473919-B0C7-4573-9655-9224414DC6BC}" srcOrd="0" destOrd="0" presId="urn:microsoft.com/office/officeart/2005/8/layout/vProcess5"/>
    <dgm:cxn modelId="{EBE1ABB1-A555-4878-9811-5DD5159E7294}" type="presOf" srcId="{08EE0EFE-61AD-4EFF-A3A8-1069F7A13C1A}" destId="{67501ADF-A416-47AE-83C8-0C7135912DFE}" srcOrd="0" destOrd="0" presId="urn:microsoft.com/office/officeart/2005/8/layout/vProcess5"/>
    <dgm:cxn modelId="{69A88BB4-FF92-4683-957B-C664115EDB4F}" type="presOf" srcId="{7326B54A-6A7F-49F3-8F5F-82847864B93E}" destId="{3436561A-86B6-47A5-8339-60D4016245A7}" srcOrd="0" destOrd="0" presId="urn:microsoft.com/office/officeart/2005/8/layout/vProcess5"/>
    <dgm:cxn modelId="{31DCD4B5-1248-4137-A2B7-ADF958010F08}" type="presOf" srcId="{83FA8C52-000A-4441-B06C-B30AC9548E97}" destId="{09C97158-DA63-4530-8238-D2476C6BAE75}" srcOrd="1" destOrd="0" presId="urn:microsoft.com/office/officeart/2005/8/layout/vProcess5"/>
    <dgm:cxn modelId="{D27FFFBD-B4ED-431A-A2E6-3586F1596C7F}" type="presOf" srcId="{4DEE31B6-D2EF-4565-AE17-290F5207C3F5}" destId="{B79ED1B0-B97E-4630-9B8A-FC1CF379F2E5}" srcOrd="0" destOrd="0" presId="urn:microsoft.com/office/officeart/2005/8/layout/vProcess5"/>
    <dgm:cxn modelId="{304BF7C6-7DE6-4453-8D8D-6D0A9672A4A7}" type="presOf" srcId="{7CEE2277-953E-4119-B249-F29E91021566}" destId="{CE3FF97E-AC04-4E77-A9FE-881214B831F9}" srcOrd="1" destOrd="0" presId="urn:microsoft.com/office/officeart/2005/8/layout/vProcess5"/>
    <dgm:cxn modelId="{AF1E2ADF-0588-4FF8-B5A2-685BE8CA9608}" srcId="{ED3EA643-C417-4E04-A9B5-40C3CDED65E4}" destId="{8AD95EFC-4530-47DE-A7DF-4C698D47F563}" srcOrd="0" destOrd="0" parTransId="{BCD2ED19-4F05-4D95-A57A-CC485C39E9B0}" sibTransId="{3703F5F2-EDFD-434E-A388-50E1EAAB43D7}"/>
    <dgm:cxn modelId="{DC29F7F0-0999-49B9-B161-86713E2D0DB2}" srcId="{ED3EA643-C417-4E04-A9B5-40C3CDED65E4}" destId="{467FEC3F-1452-4694-ABAE-5DD4C3B28C82}" srcOrd="3" destOrd="0" parTransId="{A6748C2B-EDD4-4DEB-B084-5BDEE5697DBD}" sibTransId="{08EE0EFE-61AD-4EFF-A3A8-1069F7A13C1A}"/>
    <dgm:cxn modelId="{CB519585-0899-436B-BBF5-E3F07F3BCDE1}" type="presParOf" srcId="{F29EA29E-AD20-4172-BC7E-CB3B6C9832B2}" destId="{62E961D0-D982-4D1F-97B1-F00D51D59140}" srcOrd="0" destOrd="0" presId="urn:microsoft.com/office/officeart/2005/8/layout/vProcess5"/>
    <dgm:cxn modelId="{B68C9B7A-8E19-41D1-9CF6-EB3C9034E2B0}" type="presParOf" srcId="{F29EA29E-AD20-4172-BC7E-CB3B6C9832B2}" destId="{9602438C-4D7D-4F66-AC9B-10BAC1772BCE}" srcOrd="1" destOrd="0" presId="urn:microsoft.com/office/officeart/2005/8/layout/vProcess5"/>
    <dgm:cxn modelId="{E70D2362-A1FF-4BD8-AA9A-BE706B2388D6}" type="presParOf" srcId="{F29EA29E-AD20-4172-BC7E-CB3B6C9832B2}" destId="{3436561A-86B6-47A5-8339-60D4016245A7}" srcOrd="2" destOrd="0" presId="urn:microsoft.com/office/officeart/2005/8/layout/vProcess5"/>
    <dgm:cxn modelId="{A02B2D63-B345-4C1B-ABF6-E361DB9C054A}" type="presParOf" srcId="{F29EA29E-AD20-4172-BC7E-CB3B6C9832B2}" destId="{86EF0B8D-29A8-4878-B0F1-5AAACB235434}" srcOrd="3" destOrd="0" presId="urn:microsoft.com/office/officeart/2005/8/layout/vProcess5"/>
    <dgm:cxn modelId="{DC513721-BA5D-4FCA-BA7F-73A0C2ECD3D3}" type="presParOf" srcId="{F29EA29E-AD20-4172-BC7E-CB3B6C9832B2}" destId="{EACAC4FC-C58C-4BE0-8972-16C0596DE43D}" srcOrd="4" destOrd="0" presId="urn:microsoft.com/office/officeart/2005/8/layout/vProcess5"/>
    <dgm:cxn modelId="{5EBEDDD5-8D99-494E-9E0C-F8F6EADBC265}" type="presParOf" srcId="{F29EA29E-AD20-4172-BC7E-CB3B6C9832B2}" destId="{010B84D3-D5AF-4257-ABF1-71524CE86101}" srcOrd="5" destOrd="0" presId="urn:microsoft.com/office/officeart/2005/8/layout/vProcess5"/>
    <dgm:cxn modelId="{399198D7-CC15-45AD-96CF-F6D32461EBDC}" type="presParOf" srcId="{F29EA29E-AD20-4172-BC7E-CB3B6C9832B2}" destId="{2F473919-B0C7-4573-9655-9224414DC6BC}" srcOrd="6" destOrd="0" presId="urn:microsoft.com/office/officeart/2005/8/layout/vProcess5"/>
    <dgm:cxn modelId="{616D33D3-B13C-448D-9A6E-807838340D76}" type="presParOf" srcId="{F29EA29E-AD20-4172-BC7E-CB3B6C9832B2}" destId="{D7267BC2-CE98-40D4-A513-AC9099D5B96F}" srcOrd="7" destOrd="0" presId="urn:microsoft.com/office/officeart/2005/8/layout/vProcess5"/>
    <dgm:cxn modelId="{30EB3624-9B23-4A9A-A863-840DA5B5D253}" type="presParOf" srcId="{F29EA29E-AD20-4172-BC7E-CB3B6C9832B2}" destId="{B79ED1B0-B97E-4630-9B8A-FC1CF379F2E5}" srcOrd="8" destOrd="0" presId="urn:microsoft.com/office/officeart/2005/8/layout/vProcess5"/>
    <dgm:cxn modelId="{C24FB6EE-3B69-4F72-970D-4609B20C20BB}" type="presParOf" srcId="{F29EA29E-AD20-4172-BC7E-CB3B6C9832B2}" destId="{67501ADF-A416-47AE-83C8-0C7135912DFE}" srcOrd="9" destOrd="0" presId="urn:microsoft.com/office/officeart/2005/8/layout/vProcess5"/>
    <dgm:cxn modelId="{9CFED8EC-B756-4FFE-BB7E-6D10D6590D73}" type="presParOf" srcId="{F29EA29E-AD20-4172-BC7E-CB3B6C9832B2}" destId="{3079AD48-3B05-4B1D-AB99-9F3BFDF29928}" srcOrd="10" destOrd="0" presId="urn:microsoft.com/office/officeart/2005/8/layout/vProcess5"/>
    <dgm:cxn modelId="{3D3BEA1E-B0FA-4368-A694-F4215F31AD42}" type="presParOf" srcId="{F29EA29E-AD20-4172-BC7E-CB3B6C9832B2}" destId="{49C0DD52-4E51-46FC-B0B5-ACE24873C218}" srcOrd="11" destOrd="0" presId="urn:microsoft.com/office/officeart/2005/8/layout/vProcess5"/>
    <dgm:cxn modelId="{A80C0571-CA96-4782-ABE2-146D15A19B20}" type="presParOf" srcId="{F29EA29E-AD20-4172-BC7E-CB3B6C9832B2}" destId="{09C97158-DA63-4530-8238-D2476C6BAE75}" srcOrd="12" destOrd="0" presId="urn:microsoft.com/office/officeart/2005/8/layout/vProcess5"/>
    <dgm:cxn modelId="{7DA4667E-8270-4802-8296-D95AD831CDC6}" type="presParOf" srcId="{F29EA29E-AD20-4172-BC7E-CB3B6C9832B2}" destId="{3996E408-5E54-4A6D-A23F-D256EA545BCF}" srcOrd="13" destOrd="0" presId="urn:microsoft.com/office/officeart/2005/8/layout/vProcess5"/>
    <dgm:cxn modelId="{F6BC5F62-739E-48F5-831A-E0E79890FA12}" type="presParOf" srcId="{F29EA29E-AD20-4172-BC7E-CB3B6C9832B2}" destId="{CE3FF97E-AC04-4E77-A9FE-881214B831F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0AE18-A50A-4827-A383-DCE293A41DA7}"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F1A97EB-0F0E-47E0-AA97-0902E858D511}">
      <dgm:prSet phldrT="[Text]"/>
      <dgm:spPr/>
      <dgm:t>
        <a:bodyPr/>
        <a:lstStyle/>
        <a:p>
          <a:pPr rtl="0"/>
          <a:r>
            <a:rPr lang="en-US" b="1" dirty="0">
              <a:latin typeface="+mj-lt"/>
            </a:rPr>
            <a:t>Dr. Lola Adeoye-Olatunde </a:t>
          </a:r>
          <a:br>
            <a:rPr lang="en-US" b="1" i="0" dirty="0">
              <a:latin typeface="+mj-lt"/>
            </a:rPr>
          </a:br>
          <a:r>
            <a:rPr lang="en-US" b="0" i="0" dirty="0">
              <a:latin typeface="+mj-lt"/>
            </a:rPr>
            <a:t>Lead</a:t>
          </a:r>
        </a:p>
      </dgm:t>
    </dgm:pt>
    <dgm:pt modelId="{BCACBCCA-DC3C-464A-8D9D-5AD014BCCD37}" type="parTrans" cxnId="{0F15FD5A-1865-466B-8453-7895B4463632}">
      <dgm:prSet/>
      <dgm:spPr/>
      <dgm:t>
        <a:bodyPr/>
        <a:lstStyle/>
        <a:p>
          <a:endParaRPr lang="en-US"/>
        </a:p>
      </dgm:t>
    </dgm:pt>
    <dgm:pt modelId="{08DDEDB7-CA8E-46D1-92F9-00F3C535A596}" type="sibTrans" cxnId="{0F15FD5A-1865-466B-8453-7895B4463632}">
      <dgm:prSet/>
      <dgm:spPr/>
      <dgm:t>
        <a:bodyPr/>
        <a:lstStyle/>
        <a:p>
          <a:endParaRPr lang="en-US"/>
        </a:p>
      </dgm:t>
    </dgm:pt>
    <dgm:pt modelId="{9938D886-ADF7-42BB-9D3D-0AC184806E15}">
      <dgm:prSet phldrT="[Text]"/>
      <dgm:spPr/>
      <dgm:t>
        <a:bodyPr/>
        <a:lstStyle/>
        <a:p>
          <a:pPr rtl="0"/>
          <a:r>
            <a:rPr lang="en-US" b="1" dirty="0">
              <a:latin typeface="+mj-lt"/>
            </a:rPr>
            <a:t>Dr. Kourtney Byrd </a:t>
          </a:r>
          <a:br>
            <a:rPr lang="en-US" b="1" i="0" dirty="0">
              <a:latin typeface="+mj-lt"/>
            </a:rPr>
          </a:br>
          <a:r>
            <a:rPr lang="en-US" b="0" i="0" dirty="0">
              <a:latin typeface="+mj-lt"/>
            </a:rPr>
            <a:t>Program Manager</a:t>
          </a:r>
          <a:br>
            <a:rPr lang="en-US" b="0" i="0" dirty="0">
              <a:latin typeface="+mj-lt"/>
            </a:rPr>
          </a:br>
          <a:r>
            <a:rPr lang="en-US" b="0" i="0" dirty="0">
              <a:latin typeface="+mj-lt"/>
            </a:rPr>
            <a:t>Research Associate</a:t>
          </a:r>
        </a:p>
      </dgm:t>
    </dgm:pt>
    <dgm:pt modelId="{52754DF2-CA1E-4D53-A76F-0C33708BF628}" type="parTrans" cxnId="{16EC72E7-7D10-4845-9418-1AF95044982B}">
      <dgm:prSet/>
      <dgm:spPr/>
      <dgm:t>
        <a:bodyPr/>
        <a:lstStyle/>
        <a:p>
          <a:endParaRPr lang="en-US"/>
        </a:p>
      </dgm:t>
    </dgm:pt>
    <dgm:pt modelId="{CC8D5F2A-0F61-4654-BAF3-CF0FD66CF980}" type="sibTrans" cxnId="{16EC72E7-7D10-4845-9418-1AF95044982B}">
      <dgm:prSet/>
      <dgm:spPr/>
      <dgm:t>
        <a:bodyPr/>
        <a:lstStyle/>
        <a:p>
          <a:endParaRPr lang="en-US"/>
        </a:p>
      </dgm:t>
    </dgm:pt>
    <dgm:pt modelId="{94C56EB3-89BE-4FD8-9857-FD65E4DD00DF}">
      <dgm:prSet phldrT="[Text]"/>
      <dgm:spPr/>
      <dgm:t>
        <a:bodyPr/>
        <a:lstStyle/>
        <a:p>
          <a:pPr rtl="0"/>
          <a:r>
            <a:rPr lang="en-US" b="1" dirty="0">
              <a:latin typeface="+mj-lt"/>
            </a:rPr>
            <a:t>Dr. Megan Conklin </a:t>
          </a:r>
          <a:br>
            <a:rPr lang="en-US" b="1" i="0" dirty="0">
              <a:latin typeface="+mj-lt"/>
            </a:rPr>
          </a:br>
          <a:r>
            <a:rPr lang="en-US" b="0" i="0" dirty="0"/>
            <a:t>Program Manager</a:t>
          </a:r>
          <a:br>
            <a:rPr lang="en-US" b="0" i="0" dirty="0"/>
          </a:br>
          <a:r>
            <a:rPr lang="en-US" b="0" i="0" dirty="0">
              <a:latin typeface="Calibri Light" panose="020F0302020204030204"/>
            </a:rPr>
            <a:t>Health Equity Fellow</a:t>
          </a:r>
          <a:endParaRPr lang="en-US" b="0" i="0" dirty="0"/>
        </a:p>
      </dgm:t>
    </dgm:pt>
    <dgm:pt modelId="{D42F3D5A-CBE0-4BD8-A746-F54499605B6D}" type="parTrans" cxnId="{A997B4CD-C2EB-47C9-9BFD-18E52D0D87C6}">
      <dgm:prSet/>
      <dgm:spPr/>
      <dgm:t>
        <a:bodyPr/>
        <a:lstStyle/>
        <a:p>
          <a:endParaRPr lang="en-US"/>
        </a:p>
      </dgm:t>
    </dgm:pt>
    <dgm:pt modelId="{3EA88C21-470E-44EE-9DA1-A02B3340842C}" type="sibTrans" cxnId="{A997B4CD-C2EB-47C9-9BFD-18E52D0D87C6}">
      <dgm:prSet/>
      <dgm:spPr/>
      <dgm:t>
        <a:bodyPr/>
        <a:lstStyle/>
        <a:p>
          <a:endParaRPr lang="en-US"/>
        </a:p>
      </dgm:t>
    </dgm:pt>
    <dgm:pt modelId="{E920DAB4-AD08-497F-BB64-E9C86670D507}">
      <dgm:prSet phldrT="[Text]"/>
      <dgm:spPr/>
      <dgm:t>
        <a:bodyPr/>
        <a:lstStyle/>
        <a:p>
          <a:pPr rtl="0"/>
          <a:r>
            <a:rPr lang="en-US" b="1" i="0" dirty="0">
              <a:latin typeface="+mj-lt"/>
            </a:rPr>
            <a:t>Azeez Aina </a:t>
          </a:r>
          <a:br>
            <a:rPr lang="en-US" b="1" i="0" dirty="0">
              <a:latin typeface="+mj-lt"/>
            </a:rPr>
          </a:br>
          <a:r>
            <a:rPr lang="en-US" b="0" i="0" dirty="0">
              <a:latin typeface="+mj-lt"/>
            </a:rPr>
            <a:t>Student Research Assistant</a:t>
          </a:r>
          <a:r>
            <a:rPr lang="en-US" b="0" dirty="0">
              <a:latin typeface="+mj-lt"/>
            </a:rPr>
            <a:t> </a:t>
          </a:r>
        </a:p>
      </dgm:t>
    </dgm:pt>
    <dgm:pt modelId="{D31977B7-2DC5-4EDB-A394-668542DA46F4}" type="parTrans" cxnId="{D2E28955-0698-46FB-8A09-B584D7CC0539}">
      <dgm:prSet/>
      <dgm:spPr/>
      <dgm:t>
        <a:bodyPr/>
        <a:lstStyle/>
        <a:p>
          <a:endParaRPr lang="en-US"/>
        </a:p>
      </dgm:t>
    </dgm:pt>
    <dgm:pt modelId="{FF13255C-F144-470A-8516-12F6367BEA4B}" type="sibTrans" cxnId="{D2E28955-0698-46FB-8A09-B584D7CC0539}">
      <dgm:prSet/>
      <dgm:spPr/>
      <dgm:t>
        <a:bodyPr/>
        <a:lstStyle/>
        <a:p>
          <a:endParaRPr lang="en-US"/>
        </a:p>
      </dgm:t>
    </dgm:pt>
    <dgm:pt modelId="{F628E749-8DEA-4BF6-B7DB-C06E440522EE}">
      <dgm:prSet phldrT="[Text]"/>
      <dgm:spPr/>
      <dgm:t>
        <a:bodyPr/>
        <a:lstStyle/>
        <a:p>
          <a:pPr rtl="0"/>
          <a:r>
            <a:rPr lang="en-US" b="1" dirty="0">
              <a:latin typeface="+mj-lt"/>
            </a:rPr>
            <a:t>Maeve </a:t>
          </a:r>
          <a:r>
            <a:rPr lang="en-US" b="1" dirty="0" err="1">
              <a:latin typeface="+mj-lt"/>
            </a:rPr>
            <a:t>Companik</a:t>
          </a:r>
          <a:r>
            <a:rPr lang="en-US" b="1" dirty="0">
              <a:latin typeface="+mj-lt"/>
            </a:rPr>
            <a:t> </a:t>
          </a:r>
          <a:br>
            <a:rPr lang="en-US" b="1" i="0" dirty="0">
              <a:latin typeface="+mj-lt"/>
            </a:rPr>
          </a:br>
          <a:r>
            <a:rPr lang="en-US" b="0" i="0" dirty="0">
              <a:latin typeface="+mj-lt"/>
            </a:rPr>
            <a:t>Student Research Assistant </a:t>
          </a:r>
        </a:p>
      </dgm:t>
    </dgm:pt>
    <dgm:pt modelId="{DC29724E-C0E9-49C6-9C34-EDCE2AACED4C}" type="parTrans" cxnId="{2F3D4A27-B07F-44EF-B0B6-BC993A7B04B7}">
      <dgm:prSet/>
      <dgm:spPr/>
      <dgm:t>
        <a:bodyPr/>
        <a:lstStyle/>
        <a:p>
          <a:endParaRPr lang="en-US"/>
        </a:p>
      </dgm:t>
    </dgm:pt>
    <dgm:pt modelId="{51AC5636-D6B5-4AA9-AA7A-72ADA7DBFF17}" type="sibTrans" cxnId="{2F3D4A27-B07F-44EF-B0B6-BC993A7B04B7}">
      <dgm:prSet/>
      <dgm:spPr/>
      <dgm:t>
        <a:bodyPr/>
        <a:lstStyle/>
        <a:p>
          <a:endParaRPr lang="en-US"/>
        </a:p>
      </dgm:t>
    </dgm:pt>
    <dgm:pt modelId="{7766B7C6-D054-42E0-8C11-9E15AC4485CD}">
      <dgm:prSet phldrT="[Text]"/>
      <dgm:spPr/>
      <dgm:t>
        <a:bodyPr/>
        <a:lstStyle/>
        <a:p>
          <a:pPr rtl="0"/>
          <a:r>
            <a:rPr lang="en-US" b="1" i="1" dirty="0">
              <a:latin typeface="+mj-lt"/>
            </a:rPr>
            <a:t>Becca </a:t>
          </a:r>
          <a:r>
            <a:rPr lang="en-US" b="1" dirty="0">
              <a:latin typeface="+mj-lt"/>
            </a:rPr>
            <a:t>Ziolkowski </a:t>
          </a:r>
          <a:br>
            <a:rPr lang="en-US" b="1" dirty="0">
              <a:solidFill>
                <a:srgbClr val="010000"/>
              </a:solidFill>
              <a:latin typeface="+mj-lt"/>
            </a:rPr>
          </a:br>
          <a:r>
            <a:rPr lang="en-US" b="0" i="0" dirty="0">
              <a:latin typeface="+mj-lt"/>
            </a:rPr>
            <a:t>CHW Research</a:t>
          </a:r>
          <a:r>
            <a:rPr lang="en-US" b="0" i="0" dirty="0">
              <a:latin typeface="Calibri Light" panose="020F0302020204030204"/>
            </a:rPr>
            <a:t> Assistant </a:t>
          </a:r>
          <a:endParaRPr lang="en-US" b="0" i="0" dirty="0"/>
        </a:p>
      </dgm:t>
    </dgm:pt>
    <dgm:pt modelId="{5490DE28-0BE5-4D6A-A874-9A35F2CF9B60}" type="parTrans" cxnId="{323D31A0-4B93-403B-B67E-871F569E7A21}">
      <dgm:prSet/>
      <dgm:spPr/>
      <dgm:t>
        <a:bodyPr/>
        <a:lstStyle/>
        <a:p>
          <a:endParaRPr lang="en-US"/>
        </a:p>
      </dgm:t>
    </dgm:pt>
    <dgm:pt modelId="{AF767EE9-4350-418D-9EAA-2A27211EDE36}" type="sibTrans" cxnId="{323D31A0-4B93-403B-B67E-871F569E7A21}">
      <dgm:prSet/>
      <dgm:spPr/>
      <dgm:t>
        <a:bodyPr/>
        <a:lstStyle/>
        <a:p>
          <a:endParaRPr lang="en-US"/>
        </a:p>
      </dgm:t>
    </dgm:pt>
    <dgm:pt modelId="{9028E3E6-26BF-480E-89EE-5D1593D4BF4F}">
      <dgm:prSet phldr="0"/>
      <dgm:spPr/>
      <dgm:t>
        <a:bodyPr/>
        <a:lstStyle/>
        <a:p>
          <a:pPr rtl="0"/>
          <a:r>
            <a:rPr lang="en-US" b="1" i="0" dirty="0"/>
            <a:t>Dr. </a:t>
          </a:r>
          <a:r>
            <a:rPr lang="en-US" b="1" i="0" dirty="0">
              <a:latin typeface="Calibri Light" panose="020F0302020204030204"/>
            </a:rPr>
            <a:t>Ashley Meredith</a:t>
          </a:r>
          <a:r>
            <a:rPr lang="en-US" b="1" i="0" dirty="0"/>
            <a:t> </a:t>
          </a:r>
          <a:br>
            <a:rPr lang="en-US" b="1" i="0" dirty="0"/>
          </a:br>
          <a:r>
            <a:rPr lang="en-US" b="0" i="0" dirty="0">
              <a:latin typeface="Calibri Light" panose="020F0302020204030204"/>
            </a:rPr>
            <a:t>Interim Lead</a:t>
          </a:r>
          <a:endParaRPr lang="en-US" b="0" i="0" dirty="0"/>
        </a:p>
      </dgm:t>
    </dgm:pt>
    <dgm:pt modelId="{AD5BF201-E3CE-4CD8-92C2-46E62B6BD540}" type="parTrans" cxnId="{B4F50D7D-6AE1-442A-81AD-4C57D264ED0E}">
      <dgm:prSet/>
      <dgm:spPr/>
      <dgm:t>
        <a:bodyPr/>
        <a:lstStyle/>
        <a:p>
          <a:endParaRPr lang="en-US"/>
        </a:p>
      </dgm:t>
    </dgm:pt>
    <dgm:pt modelId="{ABE1FAA1-BDE3-44AA-B179-9AB17E26C689}" type="sibTrans" cxnId="{B4F50D7D-6AE1-442A-81AD-4C57D264ED0E}">
      <dgm:prSet/>
      <dgm:spPr/>
      <dgm:t>
        <a:bodyPr/>
        <a:lstStyle/>
        <a:p>
          <a:endParaRPr lang="en-US"/>
        </a:p>
      </dgm:t>
    </dgm:pt>
    <dgm:pt modelId="{A531E7CC-72C0-4525-A17A-98781A7CB7DE}" type="pres">
      <dgm:prSet presAssocID="{8C20AE18-A50A-4827-A383-DCE293A41DA7}" presName="diagram" presStyleCnt="0">
        <dgm:presLayoutVars>
          <dgm:dir/>
        </dgm:presLayoutVars>
      </dgm:prSet>
      <dgm:spPr/>
    </dgm:pt>
    <dgm:pt modelId="{2C64FCA1-0C40-48AB-9FD3-0A68CF456F86}" type="pres">
      <dgm:prSet presAssocID="{8F1A97EB-0F0E-47E0-AA97-0902E858D511}" presName="composite" presStyleCnt="0"/>
      <dgm:spPr/>
    </dgm:pt>
    <dgm:pt modelId="{BB825ABC-A8AB-4D18-8EBD-C04CCCFFD5CD}" type="pres">
      <dgm:prSet presAssocID="{8F1A97EB-0F0E-47E0-AA97-0902E858D511}" presName="Image" presStyleLbl="bgShp" presStyleIdx="0" presStyleCnt="7" custScaleX="49098" custLinFactNeighborX="13317" custLinFactNeighborY="-11037"/>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DC27E3BC-0933-41B6-931E-2E37D6F0C8B1}" type="pres">
      <dgm:prSet presAssocID="{8F1A97EB-0F0E-47E0-AA97-0902E858D511}" presName="Parent" presStyleLbl="node0" presStyleIdx="0" presStyleCnt="7">
        <dgm:presLayoutVars>
          <dgm:bulletEnabled val="1"/>
        </dgm:presLayoutVars>
      </dgm:prSet>
      <dgm:spPr/>
    </dgm:pt>
    <dgm:pt modelId="{7D5471C5-F2F9-4EF7-BF42-FD4D053D5A76}" type="pres">
      <dgm:prSet presAssocID="{08DDEDB7-CA8E-46D1-92F9-00F3C535A596}" presName="sibTrans" presStyleCnt="0"/>
      <dgm:spPr/>
    </dgm:pt>
    <dgm:pt modelId="{A13CDD6D-D589-462F-A430-D50DE3BC6D29}" type="pres">
      <dgm:prSet presAssocID="{9028E3E6-26BF-480E-89EE-5D1593D4BF4F}" presName="composite" presStyleCnt="0"/>
      <dgm:spPr/>
    </dgm:pt>
    <dgm:pt modelId="{92D4F632-1C0F-4836-811B-C18D3CB0293C}" type="pres">
      <dgm:prSet presAssocID="{9028E3E6-26BF-480E-89EE-5D1593D4BF4F}" presName="Image" presStyleLbl="bgShp" presStyleIdx="1" presStyleCnt="7" custScaleX="49055" custLinFactNeighborX="11865" custLinFactNeighborY="-11540"/>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C483E9D7-BD02-492F-94C6-5347436D25C8}" type="pres">
      <dgm:prSet presAssocID="{9028E3E6-26BF-480E-89EE-5D1593D4BF4F}" presName="Parent" presStyleLbl="node0" presStyleIdx="1" presStyleCnt="7">
        <dgm:presLayoutVars>
          <dgm:bulletEnabled val="1"/>
        </dgm:presLayoutVars>
      </dgm:prSet>
      <dgm:spPr/>
    </dgm:pt>
    <dgm:pt modelId="{1566613E-B327-4E03-91A8-0F23DE9591C2}" type="pres">
      <dgm:prSet presAssocID="{ABE1FAA1-BDE3-44AA-B179-9AB17E26C689}" presName="sibTrans" presStyleCnt="0"/>
      <dgm:spPr/>
    </dgm:pt>
    <dgm:pt modelId="{BA9793E5-00C5-4A6E-9253-FFBDABB1E92E}" type="pres">
      <dgm:prSet presAssocID="{9938D886-ADF7-42BB-9D3D-0AC184806E15}" presName="composite" presStyleCnt="0"/>
      <dgm:spPr/>
    </dgm:pt>
    <dgm:pt modelId="{7FDD9783-521A-4DC1-A9B6-AE831236BB42}" type="pres">
      <dgm:prSet presAssocID="{9938D886-ADF7-42BB-9D3D-0AC184806E15}" presName="Image" presStyleLbl="bgShp" presStyleIdx="2" presStyleCnt="7" custScaleX="55967" custLinFactNeighborX="12563" custLinFactNeighborY="-1005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64334" t="-7935" r="-13666" b="7935"/>
          </a:stretch>
        </a:blipFill>
      </dgm:spPr>
    </dgm:pt>
    <dgm:pt modelId="{DB2610AD-5DD2-4A5C-8B0C-C3D6936B29E6}" type="pres">
      <dgm:prSet presAssocID="{9938D886-ADF7-42BB-9D3D-0AC184806E15}" presName="Parent" presStyleLbl="node0" presStyleIdx="2" presStyleCnt="7">
        <dgm:presLayoutVars>
          <dgm:bulletEnabled val="1"/>
        </dgm:presLayoutVars>
      </dgm:prSet>
      <dgm:spPr/>
    </dgm:pt>
    <dgm:pt modelId="{461FE103-902A-4CE4-82FE-438B1A726B6C}" type="pres">
      <dgm:prSet presAssocID="{CC8D5F2A-0F61-4654-BAF3-CF0FD66CF980}" presName="sibTrans" presStyleCnt="0"/>
      <dgm:spPr/>
    </dgm:pt>
    <dgm:pt modelId="{DBF75E46-BE80-428D-A41B-6296CB050935}" type="pres">
      <dgm:prSet presAssocID="{94C56EB3-89BE-4FD8-9857-FD65E4DD00DF}" presName="composite" presStyleCnt="0"/>
      <dgm:spPr/>
    </dgm:pt>
    <dgm:pt modelId="{AB428D36-3076-458B-9B91-D9B292D7744A}" type="pres">
      <dgm:prSet presAssocID="{94C56EB3-89BE-4FD8-9857-FD65E4DD00DF}" presName="Image" presStyleLbl="bgShp" presStyleIdx="3" presStyleCnt="7" custScaleX="51568" custLinFactNeighborX="10457" custLinFactNeighborY="-7735"/>
      <dgm:spPr>
        <a:blipFill>
          <a:blip xmlns:r="http://schemas.openxmlformats.org/officeDocument/2006/relationships" r:embed="rId4"/>
          <a:srcRect/>
          <a:stretch>
            <a:fillRect l="-3000" r="-3000"/>
          </a:stretch>
        </a:blipFill>
      </dgm:spPr>
    </dgm:pt>
    <dgm:pt modelId="{B6D3663F-477E-4A05-8573-40194B076D55}" type="pres">
      <dgm:prSet presAssocID="{94C56EB3-89BE-4FD8-9857-FD65E4DD00DF}" presName="Parent" presStyleLbl="node0" presStyleIdx="3" presStyleCnt="7">
        <dgm:presLayoutVars>
          <dgm:bulletEnabled val="1"/>
        </dgm:presLayoutVars>
      </dgm:prSet>
      <dgm:spPr/>
    </dgm:pt>
    <dgm:pt modelId="{9FDB4056-F607-4D36-9DD4-523CBE61EA96}" type="pres">
      <dgm:prSet presAssocID="{3EA88C21-470E-44EE-9DA1-A02B3340842C}" presName="sibTrans" presStyleCnt="0"/>
      <dgm:spPr/>
    </dgm:pt>
    <dgm:pt modelId="{5D4EEAEF-7C24-47E3-A75E-6C26ACF99D5D}" type="pres">
      <dgm:prSet presAssocID="{F628E749-8DEA-4BF6-B7DB-C06E440522EE}" presName="composite" presStyleCnt="0"/>
      <dgm:spPr/>
    </dgm:pt>
    <dgm:pt modelId="{62941369-AED5-46AB-8905-990596A0E4CD}" type="pres">
      <dgm:prSet presAssocID="{F628E749-8DEA-4BF6-B7DB-C06E440522EE}" presName="Image" presStyleLbl="bgShp" presStyleIdx="4" presStyleCnt="7" custScaleX="54567" custLinFactNeighborX="12097" custLinFactNeighborY="-7735"/>
      <dgm:spPr>
        <a:blipFill>
          <a:blip xmlns:r="http://schemas.openxmlformats.org/officeDocument/2006/relationships" r:embed="rId5"/>
          <a:srcRect/>
          <a:stretch>
            <a:fillRect l="-45000" r="-45000"/>
          </a:stretch>
        </a:blipFill>
      </dgm:spPr>
    </dgm:pt>
    <dgm:pt modelId="{CDB0A183-3CD0-4C2E-8403-4898C07C0C74}" type="pres">
      <dgm:prSet presAssocID="{F628E749-8DEA-4BF6-B7DB-C06E440522EE}" presName="Parent" presStyleLbl="node0" presStyleIdx="4" presStyleCnt="7">
        <dgm:presLayoutVars>
          <dgm:bulletEnabled val="1"/>
        </dgm:presLayoutVars>
      </dgm:prSet>
      <dgm:spPr/>
    </dgm:pt>
    <dgm:pt modelId="{5D0157F4-0B64-4D20-8712-FD533A782C0C}" type="pres">
      <dgm:prSet presAssocID="{51AC5636-D6B5-4AA9-AA7A-72ADA7DBFF17}" presName="sibTrans" presStyleCnt="0"/>
      <dgm:spPr/>
    </dgm:pt>
    <dgm:pt modelId="{2EC1B906-5BFD-48A6-940B-298CB67D3B8D}" type="pres">
      <dgm:prSet presAssocID="{E920DAB4-AD08-497F-BB64-E9C86670D507}" presName="composite" presStyleCnt="0"/>
      <dgm:spPr/>
    </dgm:pt>
    <dgm:pt modelId="{9E3096DB-EBFE-4EFE-8305-9E5D52FCFD22}" type="pres">
      <dgm:prSet presAssocID="{E920DAB4-AD08-497F-BB64-E9C86670D507}" presName="Image" presStyleLbl="bgShp" presStyleIdx="5" presStyleCnt="7" custScaleX="56398" custLinFactNeighborX="13736" custLinFactNeighborY="-7322"/>
      <dgm:spPr>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pt>
    <dgm:pt modelId="{24A4F317-60A7-425E-98E0-344A57831AAC}" type="pres">
      <dgm:prSet presAssocID="{E920DAB4-AD08-497F-BB64-E9C86670D507}" presName="Parent" presStyleLbl="node0" presStyleIdx="5" presStyleCnt="7">
        <dgm:presLayoutVars>
          <dgm:bulletEnabled val="1"/>
        </dgm:presLayoutVars>
      </dgm:prSet>
      <dgm:spPr/>
    </dgm:pt>
    <dgm:pt modelId="{FB2D39A5-9F3E-438D-BF1F-F1A4D2CC2D98}" type="pres">
      <dgm:prSet presAssocID="{FF13255C-F144-470A-8516-12F6367BEA4B}" presName="sibTrans" presStyleCnt="0"/>
      <dgm:spPr/>
    </dgm:pt>
    <dgm:pt modelId="{BF9BEA48-73CE-4572-90B0-1D4FAC22E8AC}" type="pres">
      <dgm:prSet presAssocID="{7766B7C6-D054-42E0-8C11-9E15AC4485CD}" presName="composite" presStyleCnt="0"/>
      <dgm:spPr/>
    </dgm:pt>
    <dgm:pt modelId="{C5178E87-DC7E-4B5B-B9B4-CFEC39EB5BB6}" type="pres">
      <dgm:prSet presAssocID="{7766B7C6-D054-42E0-8C11-9E15AC4485CD}" presName="Image" presStyleLbl="bgShp" presStyleIdx="6" presStyleCnt="7" custScaleX="55007" custScaleY="110867" custLinFactNeighborX="15965" custLinFactNeighborY="-6221"/>
      <dgm:spPr>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133126" t="-25537" r="-46607" b="-469"/>
          </a:stretch>
        </a:blipFill>
      </dgm:spPr>
    </dgm:pt>
    <dgm:pt modelId="{A9D6722E-E021-42D8-AEAF-365BF4BF7DC7}" type="pres">
      <dgm:prSet presAssocID="{7766B7C6-D054-42E0-8C11-9E15AC4485CD}" presName="Parent" presStyleLbl="node0" presStyleIdx="6" presStyleCnt="7">
        <dgm:presLayoutVars>
          <dgm:bulletEnabled val="1"/>
        </dgm:presLayoutVars>
      </dgm:prSet>
      <dgm:spPr/>
    </dgm:pt>
  </dgm:ptLst>
  <dgm:cxnLst>
    <dgm:cxn modelId="{B9034809-57F7-4215-AE03-3FDAB2AD7497}" type="presOf" srcId="{9028E3E6-26BF-480E-89EE-5D1593D4BF4F}" destId="{C483E9D7-BD02-492F-94C6-5347436D25C8}" srcOrd="0" destOrd="0" presId="urn:microsoft.com/office/officeart/2008/layout/BendingPictureCaption"/>
    <dgm:cxn modelId="{C985290A-EF8D-4033-8220-B13E02AC9674}" type="presOf" srcId="{94C56EB3-89BE-4FD8-9857-FD65E4DD00DF}" destId="{B6D3663F-477E-4A05-8573-40194B076D55}" srcOrd="0" destOrd="0" presId="urn:microsoft.com/office/officeart/2008/layout/BendingPictureCaption"/>
    <dgm:cxn modelId="{6F4B6810-F961-4687-8566-242880020698}" type="presOf" srcId="{8C20AE18-A50A-4827-A383-DCE293A41DA7}" destId="{A531E7CC-72C0-4525-A17A-98781A7CB7DE}" srcOrd="0" destOrd="0" presId="urn:microsoft.com/office/officeart/2008/layout/BendingPictureCaption"/>
    <dgm:cxn modelId="{2F3D4A27-B07F-44EF-B0B6-BC993A7B04B7}" srcId="{8C20AE18-A50A-4827-A383-DCE293A41DA7}" destId="{F628E749-8DEA-4BF6-B7DB-C06E440522EE}" srcOrd="4" destOrd="0" parTransId="{DC29724E-C0E9-49C6-9C34-EDCE2AACED4C}" sibTransId="{51AC5636-D6B5-4AA9-AA7A-72ADA7DBFF17}"/>
    <dgm:cxn modelId="{0F73CE28-0E39-4D26-9B47-D0E01A1CB706}" type="presOf" srcId="{9938D886-ADF7-42BB-9D3D-0AC184806E15}" destId="{DB2610AD-5DD2-4A5C-8B0C-C3D6936B29E6}" srcOrd="0" destOrd="0" presId="urn:microsoft.com/office/officeart/2008/layout/BendingPictureCaption"/>
    <dgm:cxn modelId="{782B4E3A-DEEF-48E3-BC00-4EB88E5F19E5}" type="presOf" srcId="{8F1A97EB-0F0E-47E0-AA97-0902E858D511}" destId="{DC27E3BC-0933-41B6-931E-2E37D6F0C8B1}" srcOrd="0" destOrd="0" presId="urn:microsoft.com/office/officeart/2008/layout/BendingPictureCaption"/>
    <dgm:cxn modelId="{CC0B2655-46EC-4707-8DD4-B52AB3F2EE79}" type="presOf" srcId="{E920DAB4-AD08-497F-BB64-E9C86670D507}" destId="{24A4F317-60A7-425E-98E0-344A57831AAC}" srcOrd="0" destOrd="0" presId="urn:microsoft.com/office/officeart/2008/layout/BendingPictureCaption"/>
    <dgm:cxn modelId="{D2E28955-0698-46FB-8A09-B584D7CC0539}" srcId="{8C20AE18-A50A-4827-A383-DCE293A41DA7}" destId="{E920DAB4-AD08-497F-BB64-E9C86670D507}" srcOrd="5" destOrd="0" parTransId="{D31977B7-2DC5-4EDB-A394-668542DA46F4}" sibTransId="{FF13255C-F144-470A-8516-12F6367BEA4B}"/>
    <dgm:cxn modelId="{813F4A77-EAFC-432B-8F9C-A42C022D506B}" type="presOf" srcId="{F628E749-8DEA-4BF6-B7DB-C06E440522EE}" destId="{CDB0A183-3CD0-4C2E-8403-4898C07C0C74}" srcOrd="0" destOrd="0" presId="urn:microsoft.com/office/officeart/2008/layout/BendingPictureCaption"/>
    <dgm:cxn modelId="{0F15FD5A-1865-466B-8453-7895B4463632}" srcId="{8C20AE18-A50A-4827-A383-DCE293A41DA7}" destId="{8F1A97EB-0F0E-47E0-AA97-0902E858D511}" srcOrd="0" destOrd="0" parTransId="{BCACBCCA-DC3C-464A-8D9D-5AD014BCCD37}" sibTransId="{08DDEDB7-CA8E-46D1-92F9-00F3C535A596}"/>
    <dgm:cxn modelId="{B4F50D7D-6AE1-442A-81AD-4C57D264ED0E}" srcId="{8C20AE18-A50A-4827-A383-DCE293A41DA7}" destId="{9028E3E6-26BF-480E-89EE-5D1593D4BF4F}" srcOrd="1" destOrd="0" parTransId="{AD5BF201-E3CE-4CD8-92C2-46E62B6BD540}" sibTransId="{ABE1FAA1-BDE3-44AA-B179-9AB17E26C689}"/>
    <dgm:cxn modelId="{EE18399F-CE8A-4F4A-82E4-49B2E156FD6C}" type="presOf" srcId="{7766B7C6-D054-42E0-8C11-9E15AC4485CD}" destId="{A9D6722E-E021-42D8-AEAF-365BF4BF7DC7}" srcOrd="0" destOrd="0" presId="urn:microsoft.com/office/officeart/2008/layout/BendingPictureCaption"/>
    <dgm:cxn modelId="{323D31A0-4B93-403B-B67E-871F569E7A21}" srcId="{8C20AE18-A50A-4827-A383-DCE293A41DA7}" destId="{7766B7C6-D054-42E0-8C11-9E15AC4485CD}" srcOrd="6" destOrd="0" parTransId="{5490DE28-0BE5-4D6A-A874-9A35F2CF9B60}" sibTransId="{AF767EE9-4350-418D-9EAA-2A27211EDE36}"/>
    <dgm:cxn modelId="{A997B4CD-C2EB-47C9-9BFD-18E52D0D87C6}" srcId="{8C20AE18-A50A-4827-A383-DCE293A41DA7}" destId="{94C56EB3-89BE-4FD8-9857-FD65E4DD00DF}" srcOrd="3" destOrd="0" parTransId="{D42F3D5A-CBE0-4BD8-A746-F54499605B6D}" sibTransId="{3EA88C21-470E-44EE-9DA1-A02B3340842C}"/>
    <dgm:cxn modelId="{16EC72E7-7D10-4845-9418-1AF95044982B}" srcId="{8C20AE18-A50A-4827-A383-DCE293A41DA7}" destId="{9938D886-ADF7-42BB-9D3D-0AC184806E15}" srcOrd="2" destOrd="0" parTransId="{52754DF2-CA1E-4D53-A76F-0C33708BF628}" sibTransId="{CC8D5F2A-0F61-4654-BAF3-CF0FD66CF980}"/>
    <dgm:cxn modelId="{83B8244F-8326-48E3-AC9E-C7629083D499}" type="presParOf" srcId="{A531E7CC-72C0-4525-A17A-98781A7CB7DE}" destId="{2C64FCA1-0C40-48AB-9FD3-0A68CF456F86}" srcOrd="0" destOrd="0" presId="urn:microsoft.com/office/officeart/2008/layout/BendingPictureCaption"/>
    <dgm:cxn modelId="{25BE10BE-A017-4919-B0BD-EB2F04224BFD}" type="presParOf" srcId="{2C64FCA1-0C40-48AB-9FD3-0A68CF456F86}" destId="{BB825ABC-A8AB-4D18-8EBD-C04CCCFFD5CD}" srcOrd="0" destOrd="0" presId="urn:microsoft.com/office/officeart/2008/layout/BendingPictureCaption"/>
    <dgm:cxn modelId="{34E716DC-B28E-4673-B730-72671CE3A4E5}" type="presParOf" srcId="{2C64FCA1-0C40-48AB-9FD3-0A68CF456F86}" destId="{DC27E3BC-0933-41B6-931E-2E37D6F0C8B1}" srcOrd="1" destOrd="0" presId="urn:microsoft.com/office/officeart/2008/layout/BendingPictureCaption"/>
    <dgm:cxn modelId="{7A37F4EE-1CDF-41F8-9676-BC4D96F0719E}" type="presParOf" srcId="{A531E7CC-72C0-4525-A17A-98781A7CB7DE}" destId="{7D5471C5-F2F9-4EF7-BF42-FD4D053D5A76}" srcOrd="1" destOrd="0" presId="urn:microsoft.com/office/officeart/2008/layout/BendingPictureCaption"/>
    <dgm:cxn modelId="{C576915F-4515-4635-BAB9-6173F30CA28A}" type="presParOf" srcId="{A531E7CC-72C0-4525-A17A-98781A7CB7DE}" destId="{A13CDD6D-D589-462F-A430-D50DE3BC6D29}" srcOrd="2" destOrd="0" presId="urn:microsoft.com/office/officeart/2008/layout/BendingPictureCaption"/>
    <dgm:cxn modelId="{8E6D2794-8105-41A8-96D0-62D0FD4AB13D}" type="presParOf" srcId="{A13CDD6D-D589-462F-A430-D50DE3BC6D29}" destId="{92D4F632-1C0F-4836-811B-C18D3CB0293C}" srcOrd="0" destOrd="0" presId="urn:microsoft.com/office/officeart/2008/layout/BendingPictureCaption"/>
    <dgm:cxn modelId="{8861B8A7-773C-4BF0-B0B3-3380AFEC201A}" type="presParOf" srcId="{A13CDD6D-D589-462F-A430-D50DE3BC6D29}" destId="{C483E9D7-BD02-492F-94C6-5347436D25C8}" srcOrd="1" destOrd="0" presId="urn:microsoft.com/office/officeart/2008/layout/BendingPictureCaption"/>
    <dgm:cxn modelId="{E04FE230-4F44-4CA5-8D7C-3C3471C767F3}" type="presParOf" srcId="{A531E7CC-72C0-4525-A17A-98781A7CB7DE}" destId="{1566613E-B327-4E03-91A8-0F23DE9591C2}" srcOrd="3" destOrd="0" presId="urn:microsoft.com/office/officeart/2008/layout/BendingPictureCaption"/>
    <dgm:cxn modelId="{0D7129DD-CE79-4245-A0D1-9390E704D8DF}" type="presParOf" srcId="{A531E7CC-72C0-4525-A17A-98781A7CB7DE}" destId="{BA9793E5-00C5-4A6E-9253-FFBDABB1E92E}" srcOrd="4" destOrd="0" presId="urn:microsoft.com/office/officeart/2008/layout/BendingPictureCaption"/>
    <dgm:cxn modelId="{D9FC25F5-01F4-4E4A-BEF2-0717128ABB55}" type="presParOf" srcId="{BA9793E5-00C5-4A6E-9253-FFBDABB1E92E}" destId="{7FDD9783-521A-4DC1-A9B6-AE831236BB42}" srcOrd="0" destOrd="0" presId="urn:microsoft.com/office/officeart/2008/layout/BendingPictureCaption"/>
    <dgm:cxn modelId="{B369BA33-14E0-4E72-BAFC-94A1664348F9}" type="presParOf" srcId="{BA9793E5-00C5-4A6E-9253-FFBDABB1E92E}" destId="{DB2610AD-5DD2-4A5C-8B0C-C3D6936B29E6}" srcOrd="1" destOrd="0" presId="urn:microsoft.com/office/officeart/2008/layout/BendingPictureCaption"/>
    <dgm:cxn modelId="{B195001C-E8A1-4985-A48D-8C47EBE5F4E7}" type="presParOf" srcId="{A531E7CC-72C0-4525-A17A-98781A7CB7DE}" destId="{461FE103-902A-4CE4-82FE-438B1A726B6C}" srcOrd="5" destOrd="0" presId="urn:microsoft.com/office/officeart/2008/layout/BendingPictureCaption"/>
    <dgm:cxn modelId="{7F0B070E-A4D6-42BF-950A-ACBED7723DED}" type="presParOf" srcId="{A531E7CC-72C0-4525-A17A-98781A7CB7DE}" destId="{DBF75E46-BE80-428D-A41B-6296CB050935}" srcOrd="6" destOrd="0" presId="urn:microsoft.com/office/officeart/2008/layout/BendingPictureCaption"/>
    <dgm:cxn modelId="{18313150-9ED1-41D6-86A3-2878498D2392}" type="presParOf" srcId="{DBF75E46-BE80-428D-A41B-6296CB050935}" destId="{AB428D36-3076-458B-9B91-D9B292D7744A}" srcOrd="0" destOrd="0" presId="urn:microsoft.com/office/officeart/2008/layout/BendingPictureCaption"/>
    <dgm:cxn modelId="{2E44AB44-B29E-4D3F-B249-9E616888DABC}" type="presParOf" srcId="{DBF75E46-BE80-428D-A41B-6296CB050935}" destId="{B6D3663F-477E-4A05-8573-40194B076D55}" srcOrd="1" destOrd="0" presId="urn:microsoft.com/office/officeart/2008/layout/BendingPictureCaption"/>
    <dgm:cxn modelId="{BB57E28F-4B1F-49FB-8C2B-D56C1F87040C}" type="presParOf" srcId="{A531E7CC-72C0-4525-A17A-98781A7CB7DE}" destId="{9FDB4056-F607-4D36-9DD4-523CBE61EA96}" srcOrd="7" destOrd="0" presId="urn:microsoft.com/office/officeart/2008/layout/BendingPictureCaption"/>
    <dgm:cxn modelId="{64B7AC06-034B-4140-B8BE-FD8C5DDBE43B}" type="presParOf" srcId="{A531E7CC-72C0-4525-A17A-98781A7CB7DE}" destId="{5D4EEAEF-7C24-47E3-A75E-6C26ACF99D5D}" srcOrd="8" destOrd="0" presId="urn:microsoft.com/office/officeart/2008/layout/BendingPictureCaption"/>
    <dgm:cxn modelId="{A730A797-4661-4FD2-A1E8-D3B54C677269}" type="presParOf" srcId="{5D4EEAEF-7C24-47E3-A75E-6C26ACF99D5D}" destId="{62941369-AED5-46AB-8905-990596A0E4CD}" srcOrd="0" destOrd="0" presId="urn:microsoft.com/office/officeart/2008/layout/BendingPictureCaption"/>
    <dgm:cxn modelId="{986D7278-6E5B-46FF-A63C-39331AE08157}" type="presParOf" srcId="{5D4EEAEF-7C24-47E3-A75E-6C26ACF99D5D}" destId="{CDB0A183-3CD0-4C2E-8403-4898C07C0C74}" srcOrd="1" destOrd="0" presId="urn:microsoft.com/office/officeart/2008/layout/BendingPictureCaption"/>
    <dgm:cxn modelId="{A1BFF38C-DCCB-4460-BC82-1F238122C5CD}" type="presParOf" srcId="{A531E7CC-72C0-4525-A17A-98781A7CB7DE}" destId="{5D0157F4-0B64-4D20-8712-FD533A782C0C}" srcOrd="9" destOrd="0" presId="urn:microsoft.com/office/officeart/2008/layout/BendingPictureCaption"/>
    <dgm:cxn modelId="{6B70E98A-3BDC-4535-BB0B-4D950A76B627}" type="presParOf" srcId="{A531E7CC-72C0-4525-A17A-98781A7CB7DE}" destId="{2EC1B906-5BFD-48A6-940B-298CB67D3B8D}" srcOrd="10" destOrd="0" presId="urn:microsoft.com/office/officeart/2008/layout/BendingPictureCaption"/>
    <dgm:cxn modelId="{E9244775-E54C-4959-B297-5477628ADB3D}" type="presParOf" srcId="{2EC1B906-5BFD-48A6-940B-298CB67D3B8D}" destId="{9E3096DB-EBFE-4EFE-8305-9E5D52FCFD22}" srcOrd="0" destOrd="0" presId="urn:microsoft.com/office/officeart/2008/layout/BendingPictureCaption"/>
    <dgm:cxn modelId="{2032FEAD-DC4C-462E-AFCA-105598D75CF5}" type="presParOf" srcId="{2EC1B906-5BFD-48A6-940B-298CB67D3B8D}" destId="{24A4F317-60A7-425E-98E0-344A57831AAC}" srcOrd="1" destOrd="0" presId="urn:microsoft.com/office/officeart/2008/layout/BendingPictureCaption"/>
    <dgm:cxn modelId="{96CABBB9-6F99-4B59-BFC3-53BE63A87A0B}" type="presParOf" srcId="{A531E7CC-72C0-4525-A17A-98781A7CB7DE}" destId="{FB2D39A5-9F3E-438D-BF1F-F1A4D2CC2D98}" srcOrd="11" destOrd="0" presId="urn:microsoft.com/office/officeart/2008/layout/BendingPictureCaption"/>
    <dgm:cxn modelId="{C76C6B44-E388-4284-BEBC-93F3620F5DBD}" type="presParOf" srcId="{A531E7CC-72C0-4525-A17A-98781A7CB7DE}" destId="{BF9BEA48-73CE-4572-90B0-1D4FAC22E8AC}" srcOrd="12" destOrd="0" presId="urn:microsoft.com/office/officeart/2008/layout/BendingPictureCaption"/>
    <dgm:cxn modelId="{AEF401B2-8551-489C-84B2-B44BFB70BBE1}" type="presParOf" srcId="{BF9BEA48-73CE-4572-90B0-1D4FAC22E8AC}" destId="{C5178E87-DC7E-4B5B-B9B4-CFEC39EB5BB6}" srcOrd="0" destOrd="0" presId="urn:microsoft.com/office/officeart/2008/layout/BendingPictureCaption"/>
    <dgm:cxn modelId="{A909A283-6E56-4E98-9EA7-411F61C2420F}" type="presParOf" srcId="{BF9BEA48-73CE-4572-90B0-1D4FAC22E8AC}" destId="{A9D6722E-E021-42D8-AEAF-365BF4BF7DC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DD9DB7-7FA6-44A5-BE4F-8DE2551264AF}" type="doc">
      <dgm:prSet loTypeId="urn:microsoft.com/office/officeart/2011/layout/HexagonRadial" loCatId="cycle" qsTypeId="urn:microsoft.com/office/officeart/2005/8/quickstyle/simple2" qsCatId="simple" csTypeId="urn:microsoft.com/office/officeart/2005/8/colors/accent6_1" csCatId="accent6" phldr="1"/>
      <dgm:spPr/>
      <dgm:t>
        <a:bodyPr/>
        <a:lstStyle/>
        <a:p>
          <a:endParaRPr lang="en-US"/>
        </a:p>
      </dgm:t>
    </dgm:pt>
    <dgm:pt modelId="{54D7EC47-3B00-4ECD-9D79-4E264C1F629B}">
      <dgm:prSet phldrT="[Text]" custT="1"/>
      <dgm:spPr/>
      <dgm:t>
        <a:bodyPr/>
        <a:lstStyle/>
        <a:p>
          <a:r>
            <a:rPr lang="en-US" sz="900" b="0">
              <a:solidFill>
                <a:schemeClr val="tx1"/>
              </a:solidFill>
              <a:latin typeface="Arial"/>
              <a:cs typeface="Arial"/>
            </a:rPr>
            <a:t>STANDARDS Utility Feasibility Propriety Accuracy</a:t>
          </a:r>
        </a:p>
      </dgm:t>
    </dgm:pt>
    <dgm:pt modelId="{CC93D026-7777-45A0-AABF-C97B31743EE0}" type="parTrans" cxnId="{41CF7B46-325D-43B6-A4D4-7D2285E18F1E}">
      <dgm:prSet/>
      <dgm:spPr/>
      <dgm:t>
        <a:bodyPr/>
        <a:lstStyle/>
        <a:p>
          <a:endParaRPr lang="en-US" sz="900">
            <a:solidFill>
              <a:schemeClr val="bg1"/>
            </a:solidFill>
          </a:endParaRPr>
        </a:p>
      </dgm:t>
    </dgm:pt>
    <dgm:pt modelId="{485618D9-D604-4497-AD49-23424FD53C08}" type="sibTrans" cxnId="{41CF7B46-325D-43B6-A4D4-7D2285E18F1E}">
      <dgm:prSet/>
      <dgm:spPr/>
      <dgm:t>
        <a:bodyPr/>
        <a:lstStyle/>
        <a:p>
          <a:endParaRPr lang="en-US" sz="900">
            <a:solidFill>
              <a:schemeClr val="bg1"/>
            </a:solidFill>
          </a:endParaRPr>
        </a:p>
      </dgm:t>
    </dgm:pt>
    <dgm:pt modelId="{6F95260C-EB02-4EE8-A511-FEC0A743C106}">
      <dgm:prSet phldrT="[Text]" custT="1"/>
      <dgm:spPr>
        <a:solidFill>
          <a:srgbClr val="FFC000"/>
        </a:solidFill>
      </dgm:spPr>
      <dgm:t>
        <a:bodyPr/>
        <a:lstStyle/>
        <a:p>
          <a:pPr rtl="0"/>
          <a:r>
            <a:rPr lang="en-US" sz="900" b="0">
              <a:solidFill>
                <a:schemeClr val="tx1"/>
              </a:solidFill>
            </a:rPr>
            <a:t>1. Engage council members</a:t>
          </a:r>
          <a:r>
            <a:rPr lang="en-US" sz="900" b="0">
              <a:solidFill>
                <a:schemeClr val="tx1"/>
              </a:solidFill>
              <a:latin typeface="Calibri Light" panose="020F0302020204030204"/>
            </a:rPr>
            <a:t> </a:t>
          </a:r>
          <a:endParaRPr lang="en-US" sz="900" b="0">
            <a:solidFill>
              <a:schemeClr val="tx1"/>
            </a:solidFill>
          </a:endParaRPr>
        </a:p>
      </dgm:t>
    </dgm:pt>
    <dgm:pt modelId="{F647B45C-42F9-4EE6-ACB6-B457B7BC97A5}" type="parTrans" cxnId="{7E8FB9FC-A2D3-4002-9DF1-0953682B3652}">
      <dgm:prSet/>
      <dgm:spPr/>
      <dgm:t>
        <a:bodyPr/>
        <a:lstStyle/>
        <a:p>
          <a:endParaRPr lang="en-US" sz="900">
            <a:solidFill>
              <a:schemeClr val="bg1"/>
            </a:solidFill>
          </a:endParaRPr>
        </a:p>
      </dgm:t>
    </dgm:pt>
    <dgm:pt modelId="{11C3E7FA-B990-4755-8B9D-9ABB79615EF4}" type="sibTrans" cxnId="{7E8FB9FC-A2D3-4002-9DF1-0953682B3652}">
      <dgm:prSet/>
      <dgm:spPr/>
      <dgm:t>
        <a:bodyPr/>
        <a:lstStyle/>
        <a:p>
          <a:endParaRPr lang="en-US" sz="900">
            <a:solidFill>
              <a:schemeClr val="bg1"/>
            </a:solidFill>
          </a:endParaRPr>
        </a:p>
      </dgm:t>
    </dgm:pt>
    <dgm:pt modelId="{2E3AAB57-823E-4557-BC86-97C8E34FC8A6}">
      <dgm:prSet phldrT="[Text]" custT="1"/>
      <dgm:spPr>
        <a:solidFill>
          <a:srgbClr val="588894"/>
        </a:solidFill>
      </dgm:spPr>
      <dgm:t>
        <a:bodyPr/>
        <a:lstStyle/>
        <a:p>
          <a:r>
            <a:rPr lang="en-US" sz="900" b="1">
              <a:solidFill>
                <a:schemeClr val="bg1"/>
              </a:solidFill>
            </a:rPr>
            <a:t>2. Define 9-month district action plan (DAP)</a:t>
          </a:r>
        </a:p>
      </dgm:t>
    </dgm:pt>
    <dgm:pt modelId="{EFFEEA42-26E0-40C7-8120-0D27E7A47408}" type="parTrans" cxnId="{6C6FF108-43C4-4441-AEC0-57E26B4EEA7A}">
      <dgm:prSet/>
      <dgm:spPr/>
      <dgm:t>
        <a:bodyPr/>
        <a:lstStyle/>
        <a:p>
          <a:endParaRPr lang="en-US" sz="900">
            <a:solidFill>
              <a:schemeClr val="bg1"/>
            </a:solidFill>
          </a:endParaRPr>
        </a:p>
      </dgm:t>
    </dgm:pt>
    <dgm:pt modelId="{67F17A2D-BD7C-4C0C-A07B-402DC814706F}" type="sibTrans" cxnId="{6C6FF108-43C4-4441-AEC0-57E26B4EEA7A}">
      <dgm:prSet/>
      <dgm:spPr/>
      <dgm:t>
        <a:bodyPr/>
        <a:lstStyle/>
        <a:p>
          <a:endParaRPr lang="en-US" sz="900">
            <a:solidFill>
              <a:schemeClr val="bg1"/>
            </a:solidFill>
          </a:endParaRPr>
        </a:p>
      </dgm:t>
    </dgm:pt>
    <dgm:pt modelId="{5BB7662D-DA89-4516-9AE6-F12C8F88A3AE}">
      <dgm:prSet phldrT="[Text]" custT="1"/>
      <dgm:spPr>
        <a:solidFill>
          <a:srgbClr val="588894"/>
        </a:solidFill>
      </dgm:spPr>
      <dgm:t>
        <a:bodyPr/>
        <a:lstStyle/>
        <a:p>
          <a:r>
            <a:rPr lang="en-US" sz="900" b="1">
              <a:solidFill>
                <a:schemeClr val="bg1"/>
              </a:solidFill>
            </a:rPr>
            <a:t>3. Focus </a:t>
          </a:r>
          <a:r>
            <a:rPr lang="en-US" sz="900" b="1">
              <a:solidFill>
                <a:schemeClr val="bg1"/>
              </a:solidFill>
              <a:latin typeface="Calibri Light" panose="020F0302020204030204"/>
            </a:rPr>
            <a:t>DAP</a:t>
          </a:r>
          <a:r>
            <a:rPr lang="en-US" sz="900" b="1">
              <a:solidFill>
                <a:schemeClr val="bg1"/>
              </a:solidFill>
            </a:rPr>
            <a:t> &amp; evaluation design</a:t>
          </a:r>
        </a:p>
      </dgm:t>
    </dgm:pt>
    <dgm:pt modelId="{3F156784-DB24-45A3-B3EA-47CEAA56D5EB}" type="parTrans" cxnId="{88ECAE04-36DB-4DDD-8069-173EEEA43650}">
      <dgm:prSet/>
      <dgm:spPr/>
      <dgm:t>
        <a:bodyPr/>
        <a:lstStyle/>
        <a:p>
          <a:endParaRPr lang="en-US" sz="900">
            <a:solidFill>
              <a:schemeClr val="bg1"/>
            </a:solidFill>
          </a:endParaRPr>
        </a:p>
      </dgm:t>
    </dgm:pt>
    <dgm:pt modelId="{A1E78A99-CB69-4E89-8AC7-78F66E65DCA7}" type="sibTrans" cxnId="{88ECAE04-36DB-4DDD-8069-173EEEA43650}">
      <dgm:prSet/>
      <dgm:spPr/>
      <dgm:t>
        <a:bodyPr/>
        <a:lstStyle/>
        <a:p>
          <a:endParaRPr lang="en-US" sz="900">
            <a:solidFill>
              <a:schemeClr val="bg1"/>
            </a:solidFill>
          </a:endParaRPr>
        </a:p>
      </dgm:t>
    </dgm:pt>
    <dgm:pt modelId="{DB61909C-CE09-4E11-9160-C8B92D020F01}">
      <dgm:prSet phldrT="[Text]" custT="1"/>
      <dgm:spPr>
        <a:solidFill>
          <a:srgbClr val="2E75B6"/>
        </a:solidFill>
      </dgm:spPr>
      <dgm:t>
        <a:bodyPr/>
        <a:lstStyle/>
        <a:p>
          <a:r>
            <a:rPr lang="en-US" sz="900" b="1">
              <a:solidFill>
                <a:schemeClr val="bg1"/>
              </a:solidFill>
            </a:rPr>
            <a:t>4. Deploy plan &amp; collect data</a:t>
          </a:r>
        </a:p>
      </dgm:t>
    </dgm:pt>
    <dgm:pt modelId="{6ED01391-821C-4B9C-BE54-BCC098108F93}" type="parTrans" cxnId="{26E5833C-0BC7-454D-9573-E297ACAAB0E9}">
      <dgm:prSet/>
      <dgm:spPr/>
      <dgm:t>
        <a:bodyPr/>
        <a:lstStyle/>
        <a:p>
          <a:endParaRPr lang="en-US" sz="900">
            <a:solidFill>
              <a:schemeClr val="bg1"/>
            </a:solidFill>
          </a:endParaRPr>
        </a:p>
      </dgm:t>
    </dgm:pt>
    <dgm:pt modelId="{15520736-D2CC-4D09-8BAC-8BD8F770E432}" type="sibTrans" cxnId="{26E5833C-0BC7-454D-9573-E297ACAAB0E9}">
      <dgm:prSet/>
      <dgm:spPr/>
      <dgm:t>
        <a:bodyPr/>
        <a:lstStyle/>
        <a:p>
          <a:endParaRPr lang="en-US" sz="900">
            <a:solidFill>
              <a:schemeClr val="bg1"/>
            </a:solidFill>
          </a:endParaRPr>
        </a:p>
      </dgm:t>
    </dgm:pt>
    <dgm:pt modelId="{8CC10807-BD18-4879-9A5A-B80C2D0518E0}">
      <dgm:prSet phldrT="[Text]" custT="1"/>
      <dgm:spPr>
        <a:solidFill>
          <a:srgbClr val="4A9B82"/>
        </a:solidFill>
      </dgm:spPr>
      <dgm:t>
        <a:bodyPr/>
        <a:lstStyle/>
        <a:p>
          <a:r>
            <a:rPr lang="en-US" sz="900" b="1">
              <a:solidFill>
                <a:schemeClr val="bg1"/>
              </a:solidFill>
            </a:rPr>
            <a:t>5. Evaluate -- justify conclusions</a:t>
          </a:r>
        </a:p>
      </dgm:t>
    </dgm:pt>
    <dgm:pt modelId="{769F786A-A822-4B42-B330-AA4E1D518AD9}" type="parTrans" cxnId="{A9624742-19C3-40EB-9A35-D1FC26DC647A}">
      <dgm:prSet/>
      <dgm:spPr/>
      <dgm:t>
        <a:bodyPr/>
        <a:lstStyle/>
        <a:p>
          <a:endParaRPr lang="en-US" sz="900">
            <a:solidFill>
              <a:schemeClr val="bg1"/>
            </a:solidFill>
          </a:endParaRPr>
        </a:p>
      </dgm:t>
    </dgm:pt>
    <dgm:pt modelId="{810FA250-F8BE-4356-A6A3-21ABA09C0890}" type="sibTrans" cxnId="{A9624742-19C3-40EB-9A35-D1FC26DC647A}">
      <dgm:prSet/>
      <dgm:spPr/>
      <dgm:t>
        <a:bodyPr/>
        <a:lstStyle/>
        <a:p>
          <a:endParaRPr lang="en-US" sz="900">
            <a:solidFill>
              <a:schemeClr val="bg1"/>
            </a:solidFill>
          </a:endParaRPr>
        </a:p>
      </dgm:t>
    </dgm:pt>
    <dgm:pt modelId="{5FED20E9-BD91-439A-89BD-9F3EEE6FDE41}">
      <dgm:prSet phldrT="[Text]" custT="1"/>
      <dgm:spPr>
        <a:solidFill>
          <a:srgbClr val="4A7090"/>
        </a:solidFill>
      </dgm:spPr>
      <dgm:t>
        <a:bodyPr/>
        <a:lstStyle/>
        <a:p>
          <a:r>
            <a:rPr lang="en-US" sz="900" b="1">
              <a:solidFill>
                <a:schemeClr val="bg1"/>
              </a:solidFill>
            </a:rPr>
            <a:t>6. Ensure use, share lessons learned</a:t>
          </a:r>
        </a:p>
      </dgm:t>
    </dgm:pt>
    <dgm:pt modelId="{B043F8E9-05F8-4D56-BBF6-EC9CE264BB74}" type="parTrans" cxnId="{69804211-FB6E-4C2C-869B-98E308657A19}">
      <dgm:prSet/>
      <dgm:spPr/>
      <dgm:t>
        <a:bodyPr/>
        <a:lstStyle/>
        <a:p>
          <a:endParaRPr lang="en-US" sz="900">
            <a:solidFill>
              <a:schemeClr val="bg1"/>
            </a:solidFill>
          </a:endParaRPr>
        </a:p>
      </dgm:t>
    </dgm:pt>
    <dgm:pt modelId="{EC7A8A9C-4951-4163-A0AA-A79E1CC0AA90}" type="sibTrans" cxnId="{69804211-FB6E-4C2C-869B-98E308657A19}">
      <dgm:prSet/>
      <dgm:spPr/>
      <dgm:t>
        <a:bodyPr/>
        <a:lstStyle/>
        <a:p>
          <a:endParaRPr lang="en-US" sz="900">
            <a:solidFill>
              <a:schemeClr val="bg1"/>
            </a:solidFill>
          </a:endParaRPr>
        </a:p>
      </dgm:t>
    </dgm:pt>
    <dgm:pt modelId="{62A9C21D-F79F-48DB-B7FB-E2AC0CBF3222}" type="pres">
      <dgm:prSet presAssocID="{B4DD9DB7-7FA6-44A5-BE4F-8DE2551264AF}" presName="Name0" presStyleCnt="0">
        <dgm:presLayoutVars>
          <dgm:chMax val="1"/>
          <dgm:chPref val="1"/>
          <dgm:dir/>
          <dgm:animOne val="branch"/>
          <dgm:animLvl val="lvl"/>
        </dgm:presLayoutVars>
      </dgm:prSet>
      <dgm:spPr/>
    </dgm:pt>
    <dgm:pt modelId="{AAA37F25-F36B-49EE-83E6-B999C2AA04CE}" type="pres">
      <dgm:prSet presAssocID="{54D7EC47-3B00-4ECD-9D79-4E264C1F629B}" presName="Parent" presStyleLbl="node0" presStyleIdx="0" presStyleCnt="1" custScaleX="104716">
        <dgm:presLayoutVars>
          <dgm:chMax val="6"/>
          <dgm:chPref val="6"/>
        </dgm:presLayoutVars>
      </dgm:prSet>
      <dgm:spPr/>
    </dgm:pt>
    <dgm:pt modelId="{A7D3F335-12F7-4FD7-827F-9F35300FB1B6}" type="pres">
      <dgm:prSet presAssocID="{6F95260C-EB02-4EE8-A511-FEC0A743C106}" presName="Accent1" presStyleCnt="0"/>
      <dgm:spPr/>
    </dgm:pt>
    <dgm:pt modelId="{F642B748-D2C1-4824-A827-3DF538A2EF3E}" type="pres">
      <dgm:prSet presAssocID="{6F95260C-EB02-4EE8-A511-FEC0A743C106}" presName="Accent" presStyleLbl="bgShp" presStyleIdx="0" presStyleCnt="6"/>
      <dgm:spPr/>
    </dgm:pt>
    <dgm:pt modelId="{776C0C06-4AE8-4BE6-870B-7E7CAA570DB3}" type="pres">
      <dgm:prSet presAssocID="{6F95260C-EB02-4EE8-A511-FEC0A743C106}" presName="Child1" presStyleLbl="node1" presStyleIdx="0" presStyleCnt="6" custScaleX="109700">
        <dgm:presLayoutVars>
          <dgm:chMax val="0"/>
          <dgm:chPref val="0"/>
          <dgm:bulletEnabled val="1"/>
        </dgm:presLayoutVars>
      </dgm:prSet>
      <dgm:spPr/>
    </dgm:pt>
    <dgm:pt modelId="{B1F668EE-46C7-465D-B1FF-DA39251C34F0}" type="pres">
      <dgm:prSet presAssocID="{2E3AAB57-823E-4557-BC86-97C8E34FC8A6}" presName="Accent2" presStyleCnt="0"/>
      <dgm:spPr/>
    </dgm:pt>
    <dgm:pt modelId="{E6F0F880-7461-4B4B-860E-3BB4942A80FA}" type="pres">
      <dgm:prSet presAssocID="{2E3AAB57-823E-4557-BC86-97C8E34FC8A6}" presName="Accent" presStyleLbl="bgShp" presStyleIdx="1" presStyleCnt="6"/>
      <dgm:spPr/>
    </dgm:pt>
    <dgm:pt modelId="{3085233B-C573-42CD-9F3C-AE5C17C3A5FE}" type="pres">
      <dgm:prSet presAssocID="{2E3AAB57-823E-4557-BC86-97C8E34FC8A6}" presName="Child2" presStyleLbl="node1" presStyleIdx="1" presStyleCnt="6">
        <dgm:presLayoutVars>
          <dgm:chMax val="0"/>
          <dgm:chPref val="0"/>
          <dgm:bulletEnabled val="1"/>
        </dgm:presLayoutVars>
      </dgm:prSet>
      <dgm:spPr/>
    </dgm:pt>
    <dgm:pt modelId="{4F4665B0-B9CE-45FD-A32C-948DC874DFE6}" type="pres">
      <dgm:prSet presAssocID="{5BB7662D-DA89-4516-9AE6-F12C8F88A3AE}" presName="Accent3" presStyleCnt="0"/>
      <dgm:spPr/>
    </dgm:pt>
    <dgm:pt modelId="{71134064-1E94-4B5C-BFDC-2E99F59485BE}" type="pres">
      <dgm:prSet presAssocID="{5BB7662D-DA89-4516-9AE6-F12C8F88A3AE}" presName="Accent" presStyleLbl="bgShp" presStyleIdx="2" presStyleCnt="6"/>
      <dgm:spPr/>
    </dgm:pt>
    <dgm:pt modelId="{AD587FA0-6457-49C1-939E-379F15188437}" type="pres">
      <dgm:prSet presAssocID="{5BB7662D-DA89-4516-9AE6-F12C8F88A3AE}" presName="Child3" presStyleLbl="node1" presStyleIdx="2" presStyleCnt="6">
        <dgm:presLayoutVars>
          <dgm:chMax val="0"/>
          <dgm:chPref val="0"/>
          <dgm:bulletEnabled val="1"/>
        </dgm:presLayoutVars>
      </dgm:prSet>
      <dgm:spPr/>
    </dgm:pt>
    <dgm:pt modelId="{E05ADB00-CF39-4793-986B-08037AAD32A9}" type="pres">
      <dgm:prSet presAssocID="{DB61909C-CE09-4E11-9160-C8B92D020F01}" presName="Accent4" presStyleCnt="0"/>
      <dgm:spPr/>
    </dgm:pt>
    <dgm:pt modelId="{D90264AA-FEA0-40BA-BA3C-8F4ADD82C049}" type="pres">
      <dgm:prSet presAssocID="{DB61909C-CE09-4E11-9160-C8B92D020F01}" presName="Accent" presStyleLbl="bgShp" presStyleIdx="3" presStyleCnt="6"/>
      <dgm:spPr/>
    </dgm:pt>
    <dgm:pt modelId="{E3CF5B02-CD94-4258-808F-155EEC38DD3B}" type="pres">
      <dgm:prSet presAssocID="{DB61909C-CE09-4E11-9160-C8B92D020F01}" presName="Child4" presStyleLbl="node1" presStyleIdx="3" presStyleCnt="6">
        <dgm:presLayoutVars>
          <dgm:chMax val="0"/>
          <dgm:chPref val="0"/>
          <dgm:bulletEnabled val="1"/>
        </dgm:presLayoutVars>
      </dgm:prSet>
      <dgm:spPr/>
    </dgm:pt>
    <dgm:pt modelId="{555EC7AB-A763-47E2-AF27-B666336E577D}" type="pres">
      <dgm:prSet presAssocID="{8CC10807-BD18-4879-9A5A-B80C2D0518E0}" presName="Accent5" presStyleCnt="0"/>
      <dgm:spPr/>
    </dgm:pt>
    <dgm:pt modelId="{6EC13E07-3EF6-4DE4-9774-B366D812FC81}" type="pres">
      <dgm:prSet presAssocID="{8CC10807-BD18-4879-9A5A-B80C2D0518E0}" presName="Accent" presStyleLbl="bgShp" presStyleIdx="4" presStyleCnt="6"/>
      <dgm:spPr/>
    </dgm:pt>
    <dgm:pt modelId="{BF5B5CA8-931E-46AB-BA11-F1C6539E96AE}" type="pres">
      <dgm:prSet presAssocID="{8CC10807-BD18-4879-9A5A-B80C2D0518E0}" presName="Child5" presStyleLbl="node1" presStyleIdx="4" presStyleCnt="6">
        <dgm:presLayoutVars>
          <dgm:chMax val="0"/>
          <dgm:chPref val="0"/>
          <dgm:bulletEnabled val="1"/>
        </dgm:presLayoutVars>
      </dgm:prSet>
      <dgm:spPr/>
    </dgm:pt>
    <dgm:pt modelId="{106849F6-7F82-42A1-9DAA-6272E9545CD3}" type="pres">
      <dgm:prSet presAssocID="{5FED20E9-BD91-439A-89BD-9F3EEE6FDE41}" presName="Accent6" presStyleCnt="0"/>
      <dgm:spPr/>
    </dgm:pt>
    <dgm:pt modelId="{63B76F72-F25A-44E7-9B80-4A72EEC0B7CB}" type="pres">
      <dgm:prSet presAssocID="{5FED20E9-BD91-439A-89BD-9F3EEE6FDE41}" presName="Accent" presStyleLbl="bgShp" presStyleIdx="5" presStyleCnt="6"/>
      <dgm:spPr/>
    </dgm:pt>
    <dgm:pt modelId="{5E5C663B-F846-4AC9-AD08-82C1ADB95639}" type="pres">
      <dgm:prSet presAssocID="{5FED20E9-BD91-439A-89BD-9F3EEE6FDE41}" presName="Child6" presStyleLbl="node1" presStyleIdx="5" presStyleCnt="6">
        <dgm:presLayoutVars>
          <dgm:chMax val="0"/>
          <dgm:chPref val="0"/>
          <dgm:bulletEnabled val="1"/>
        </dgm:presLayoutVars>
      </dgm:prSet>
      <dgm:spPr/>
    </dgm:pt>
  </dgm:ptLst>
  <dgm:cxnLst>
    <dgm:cxn modelId="{88ECAE04-36DB-4DDD-8069-173EEEA43650}" srcId="{54D7EC47-3B00-4ECD-9D79-4E264C1F629B}" destId="{5BB7662D-DA89-4516-9AE6-F12C8F88A3AE}" srcOrd="2" destOrd="0" parTransId="{3F156784-DB24-45A3-B3EA-47CEAA56D5EB}" sibTransId="{A1E78A99-CB69-4E89-8AC7-78F66E65DCA7}"/>
    <dgm:cxn modelId="{6C6FF108-43C4-4441-AEC0-57E26B4EEA7A}" srcId="{54D7EC47-3B00-4ECD-9D79-4E264C1F629B}" destId="{2E3AAB57-823E-4557-BC86-97C8E34FC8A6}" srcOrd="1" destOrd="0" parTransId="{EFFEEA42-26E0-40C7-8120-0D27E7A47408}" sibTransId="{67F17A2D-BD7C-4C0C-A07B-402DC814706F}"/>
    <dgm:cxn modelId="{D3271810-EB53-416D-8C00-40EE657A88DD}" type="presOf" srcId="{DB61909C-CE09-4E11-9160-C8B92D020F01}" destId="{E3CF5B02-CD94-4258-808F-155EEC38DD3B}" srcOrd="0" destOrd="0" presId="urn:microsoft.com/office/officeart/2011/layout/HexagonRadial"/>
    <dgm:cxn modelId="{FE5AAD10-179A-4347-AD8F-2FA487136F9B}" type="presOf" srcId="{B4DD9DB7-7FA6-44A5-BE4F-8DE2551264AF}" destId="{62A9C21D-F79F-48DB-B7FB-E2AC0CBF3222}" srcOrd="0" destOrd="0" presId="urn:microsoft.com/office/officeart/2011/layout/HexagonRadial"/>
    <dgm:cxn modelId="{69804211-FB6E-4C2C-869B-98E308657A19}" srcId="{54D7EC47-3B00-4ECD-9D79-4E264C1F629B}" destId="{5FED20E9-BD91-439A-89BD-9F3EEE6FDE41}" srcOrd="5" destOrd="0" parTransId="{B043F8E9-05F8-4D56-BBF6-EC9CE264BB74}" sibTransId="{EC7A8A9C-4951-4163-A0AA-A79E1CC0AA90}"/>
    <dgm:cxn modelId="{26E5833C-0BC7-454D-9573-E297ACAAB0E9}" srcId="{54D7EC47-3B00-4ECD-9D79-4E264C1F629B}" destId="{DB61909C-CE09-4E11-9160-C8B92D020F01}" srcOrd="3" destOrd="0" parTransId="{6ED01391-821C-4B9C-BE54-BCC098108F93}" sibTransId="{15520736-D2CC-4D09-8BAC-8BD8F770E432}"/>
    <dgm:cxn modelId="{57B48E3C-80F7-431F-8792-29C0A9207608}" type="presOf" srcId="{8CC10807-BD18-4879-9A5A-B80C2D0518E0}" destId="{BF5B5CA8-931E-46AB-BA11-F1C6539E96AE}" srcOrd="0" destOrd="0" presId="urn:microsoft.com/office/officeart/2011/layout/HexagonRadial"/>
    <dgm:cxn modelId="{A9624742-19C3-40EB-9A35-D1FC26DC647A}" srcId="{54D7EC47-3B00-4ECD-9D79-4E264C1F629B}" destId="{8CC10807-BD18-4879-9A5A-B80C2D0518E0}" srcOrd="4" destOrd="0" parTransId="{769F786A-A822-4B42-B330-AA4E1D518AD9}" sibTransId="{810FA250-F8BE-4356-A6A3-21ABA09C0890}"/>
    <dgm:cxn modelId="{41CF7B46-325D-43B6-A4D4-7D2285E18F1E}" srcId="{B4DD9DB7-7FA6-44A5-BE4F-8DE2551264AF}" destId="{54D7EC47-3B00-4ECD-9D79-4E264C1F629B}" srcOrd="0" destOrd="0" parTransId="{CC93D026-7777-45A0-AABF-C97B31743EE0}" sibTransId="{485618D9-D604-4497-AD49-23424FD53C08}"/>
    <dgm:cxn modelId="{3A28627F-A277-4D54-996C-A4B726633DCD}" type="presOf" srcId="{2E3AAB57-823E-4557-BC86-97C8E34FC8A6}" destId="{3085233B-C573-42CD-9F3C-AE5C17C3A5FE}" srcOrd="0" destOrd="0" presId="urn:microsoft.com/office/officeart/2011/layout/HexagonRadial"/>
    <dgm:cxn modelId="{7EA7BBAA-3BE3-4593-9F1E-118D1C89EA25}" type="presOf" srcId="{5FED20E9-BD91-439A-89BD-9F3EEE6FDE41}" destId="{5E5C663B-F846-4AC9-AD08-82C1ADB95639}" srcOrd="0" destOrd="0" presId="urn:microsoft.com/office/officeart/2011/layout/HexagonRadial"/>
    <dgm:cxn modelId="{B7CF1BD6-6758-4003-BE64-7E8505AB82C0}" type="presOf" srcId="{5BB7662D-DA89-4516-9AE6-F12C8F88A3AE}" destId="{AD587FA0-6457-49C1-939E-379F15188437}" srcOrd="0" destOrd="0" presId="urn:microsoft.com/office/officeart/2011/layout/HexagonRadial"/>
    <dgm:cxn modelId="{2CBBF1DB-E189-421D-82C4-574874A36D80}" type="presOf" srcId="{54D7EC47-3B00-4ECD-9D79-4E264C1F629B}" destId="{AAA37F25-F36B-49EE-83E6-B999C2AA04CE}" srcOrd="0" destOrd="0" presId="urn:microsoft.com/office/officeart/2011/layout/HexagonRadial"/>
    <dgm:cxn modelId="{ACE76BE8-D2D8-4BF1-B1F3-5859DCCD8643}" type="presOf" srcId="{6F95260C-EB02-4EE8-A511-FEC0A743C106}" destId="{776C0C06-4AE8-4BE6-870B-7E7CAA570DB3}" srcOrd="0" destOrd="0" presId="urn:microsoft.com/office/officeart/2011/layout/HexagonRadial"/>
    <dgm:cxn modelId="{7E8FB9FC-A2D3-4002-9DF1-0953682B3652}" srcId="{54D7EC47-3B00-4ECD-9D79-4E264C1F629B}" destId="{6F95260C-EB02-4EE8-A511-FEC0A743C106}" srcOrd="0" destOrd="0" parTransId="{F647B45C-42F9-4EE6-ACB6-B457B7BC97A5}" sibTransId="{11C3E7FA-B990-4755-8B9D-9ABB79615EF4}"/>
    <dgm:cxn modelId="{4D7F4C66-FAE4-4A0C-A192-1C6B92ACCFE4}" type="presParOf" srcId="{62A9C21D-F79F-48DB-B7FB-E2AC0CBF3222}" destId="{AAA37F25-F36B-49EE-83E6-B999C2AA04CE}" srcOrd="0" destOrd="0" presId="urn:microsoft.com/office/officeart/2011/layout/HexagonRadial"/>
    <dgm:cxn modelId="{C3C2DB1E-35AD-4368-ABA4-3F909F4B3F33}" type="presParOf" srcId="{62A9C21D-F79F-48DB-B7FB-E2AC0CBF3222}" destId="{A7D3F335-12F7-4FD7-827F-9F35300FB1B6}" srcOrd="1" destOrd="0" presId="urn:microsoft.com/office/officeart/2011/layout/HexagonRadial"/>
    <dgm:cxn modelId="{8FA4CD1F-D53F-407F-A2FD-354EA09BEE13}" type="presParOf" srcId="{A7D3F335-12F7-4FD7-827F-9F35300FB1B6}" destId="{F642B748-D2C1-4824-A827-3DF538A2EF3E}" srcOrd="0" destOrd="0" presId="urn:microsoft.com/office/officeart/2011/layout/HexagonRadial"/>
    <dgm:cxn modelId="{898DAC63-0E39-439B-8873-2F9E1D1B8E2D}" type="presParOf" srcId="{62A9C21D-F79F-48DB-B7FB-E2AC0CBF3222}" destId="{776C0C06-4AE8-4BE6-870B-7E7CAA570DB3}" srcOrd="2" destOrd="0" presId="urn:microsoft.com/office/officeart/2011/layout/HexagonRadial"/>
    <dgm:cxn modelId="{AC348E0F-02E0-42ED-B245-DCBBA619E113}" type="presParOf" srcId="{62A9C21D-F79F-48DB-B7FB-E2AC0CBF3222}" destId="{B1F668EE-46C7-465D-B1FF-DA39251C34F0}" srcOrd="3" destOrd="0" presId="urn:microsoft.com/office/officeart/2011/layout/HexagonRadial"/>
    <dgm:cxn modelId="{292CBC02-FDF8-49CF-A338-94F957D7E71E}" type="presParOf" srcId="{B1F668EE-46C7-465D-B1FF-DA39251C34F0}" destId="{E6F0F880-7461-4B4B-860E-3BB4942A80FA}" srcOrd="0" destOrd="0" presId="urn:microsoft.com/office/officeart/2011/layout/HexagonRadial"/>
    <dgm:cxn modelId="{8A272BBD-6375-40DB-BB3D-4276D03A91EF}" type="presParOf" srcId="{62A9C21D-F79F-48DB-B7FB-E2AC0CBF3222}" destId="{3085233B-C573-42CD-9F3C-AE5C17C3A5FE}" srcOrd="4" destOrd="0" presId="urn:microsoft.com/office/officeart/2011/layout/HexagonRadial"/>
    <dgm:cxn modelId="{FE100EA8-2D12-4D9B-A3E0-FDA90CFA6005}" type="presParOf" srcId="{62A9C21D-F79F-48DB-B7FB-E2AC0CBF3222}" destId="{4F4665B0-B9CE-45FD-A32C-948DC874DFE6}" srcOrd="5" destOrd="0" presId="urn:microsoft.com/office/officeart/2011/layout/HexagonRadial"/>
    <dgm:cxn modelId="{F3AFDDA8-019B-4023-87DB-A5B456E49459}" type="presParOf" srcId="{4F4665B0-B9CE-45FD-A32C-948DC874DFE6}" destId="{71134064-1E94-4B5C-BFDC-2E99F59485BE}" srcOrd="0" destOrd="0" presId="urn:microsoft.com/office/officeart/2011/layout/HexagonRadial"/>
    <dgm:cxn modelId="{E48149EC-B3B3-4875-A1D0-5E987F47E35C}" type="presParOf" srcId="{62A9C21D-F79F-48DB-B7FB-E2AC0CBF3222}" destId="{AD587FA0-6457-49C1-939E-379F15188437}" srcOrd="6" destOrd="0" presId="urn:microsoft.com/office/officeart/2011/layout/HexagonRadial"/>
    <dgm:cxn modelId="{A5F437D4-7BD5-4983-81CA-75BA47B0CB4C}" type="presParOf" srcId="{62A9C21D-F79F-48DB-B7FB-E2AC0CBF3222}" destId="{E05ADB00-CF39-4793-986B-08037AAD32A9}" srcOrd="7" destOrd="0" presId="urn:microsoft.com/office/officeart/2011/layout/HexagonRadial"/>
    <dgm:cxn modelId="{10AA451B-CE50-4F00-B332-972AB0CFB13F}" type="presParOf" srcId="{E05ADB00-CF39-4793-986B-08037AAD32A9}" destId="{D90264AA-FEA0-40BA-BA3C-8F4ADD82C049}" srcOrd="0" destOrd="0" presId="urn:microsoft.com/office/officeart/2011/layout/HexagonRadial"/>
    <dgm:cxn modelId="{5D7A28A6-D2BF-486F-B1F7-75CDF6CB4661}" type="presParOf" srcId="{62A9C21D-F79F-48DB-B7FB-E2AC0CBF3222}" destId="{E3CF5B02-CD94-4258-808F-155EEC38DD3B}" srcOrd="8" destOrd="0" presId="urn:microsoft.com/office/officeart/2011/layout/HexagonRadial"/>
    <dgm:cxn modelId="{116A189A-EC20-4A1A-B8D4-519745C6DE48}" type="presParOf" srcId="{62A9C21D-F79F-48DB-B7FB-E2AC0CBF3222}" destId="{555EC7AB-A763-47E2-AF27-B666336E577D}" srcOrd="9" destOrd="0" presId="urn:microsoft.com/office/officeart/2011/layout/HexagonRadial"/>
    <dgm:cxn modelId="{D13194BF-6ECE-44D6-9645-8F71F27C5A31}" type="presParOf" srcId="{555EC7AB-A763-47E2-AF27-B666336E577D}" destId="{6EC13E07-3EF6-4DE4-9774-B366D812FC81}" srcOrd="0" destOrd="0" presId="urn:microsoft.com/office/officeart/2011/layout/HexagonRadial"/>
    <dgm:cxn modelId="{64F7DD5E-E4D7-4BB6-88BE-E44CD5D7747A}" type="presParOf" srcId="{62A9C21D-F79F-48DB-B7FB-E2AC0CBF3222}" destId="{BF5B5CA8-931E-46AB-BA11-F1C6539E96AE}" srcOrd="10" destOrd="0" presId="urn:microsoft.com/office/officeart/2011/layout/HexagonRadial"/>
    <dgm:cxn modelId="{510382A8-96C9-4607-B511-50973F69A5CE}" type="presParOf" srcId="{62A9C21D-F79F-48DB-B7FB-E2AC0CBF3222}" destId="{106849F6-7F82-42A1-9DAA-6272E9545CD3}" srcOrd="11" destOrd="0" presId="urn:microsoft.com/office/officeart/2011/layout/HexagonRadial"/>
    <dgm:cxn modelId="{567393DD-9026-46BC-8E0D-AFD07734A724}" type="presParOf" srcId="{106849F6-7F82-42A1-9DAA-6272E9545CD3}" destId="{63B76F72-F25A-44E7-9B80-4A72EEC0B7CB}" srcOrd="0" destOrd="0" presId="urn:microsoft.com/office/officeart/2011/layout/HexagonRadial"/>
    <dgm:cxn modelId="{AE7B6008-EA37-4CE1-9C0E-32AEDDF9B74F}" type="presParOf" srcId="{62A9C21D-F79F-48DB-B7FB-E2AC0CBF3222}" destId="{5E5C663B-F846-4AC9-AD08-82C1ADB95639}" srcOrd="12" destOrd="0" presId="urn:microsoft.com/office/officeart/2011/layout/HexagonRadial"/>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90D6C-B332-5842-AB03-5227930BE66F}">
      <dsp:nvSpPr>
        <dsp:cNvPr id="0" name=""/>
        <dsp:cNvSpPr/>
      </dsp:nvSpPr>
      <dsp:spPr>
        <a:xfrm>
          <a:off x="0" y="3488451"/>
          <a:ext cx="2604447" cy="57230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228" tIns="142240" rIns="185228" bIns="142240" numCol="1" spcCol="1270" anchor="ctr" anchorCtr="0">
          <a:noAutofit/>
        </a:bodyPr>
        <a:lstStyle/>
        <a:p>
          <a:pPr marL="0" lvl="0" indent="0" algn="ctr" defTabSz="889000">
            <a:lnSpc>
              <a:spcPct val="90000"/>
            </a:lnSpc>
            <a:spcBef>
              <a:spcPct val="0"/>
            </a:spcBef>
            <a:spcAft>
              <a:spcPct val="35000"/>
            </a:spcAft>
            <a:buNone/>
          </a:pPr>
          <a:r>
            <a:rPr lang="en-US" sz="2000" kern="1200"/>
            <a:t>Share</a:t>
          </a:r>
        </a:p>
      </dsp:txBody>
      <dsp:txXfrm>
        <a:off x="0" y="3488451"/>
        <a:ext cx="2604447" cy="572309"/>
      </dsp:txXfrm>
    </dsp:sp>
    <dsp:sp modelId="{1EB30641-C680-874D-B1CF-C443241A4828}">
      <dsp:nvSpPr>
        <dsp:cNvPr id="0" name=""/>
        <dsp:cNvSpPr/>
      </dsp:nvSpPr>
      <dsp:spPr>
        <a:xfrm>
          <a:off x="2604447" y="3488451"/>
          <a:ext cx="7813342" cy="57230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8491" tIns="228600" rIns="158491" bIns="228600" numCol="1" spcCol="1270" anchor="ctr" anchorCtr="0">
          <a:noAutofit/>
        </a:bodyPr>
        <a:lstStyle/>
        <a:p>
          <a:pPr marL="0" lvl="0" indent="0" algn="l" defTabSz="800100">
            <a:lnSpc>
              <a:spcPct val="90000"/>
            </a:lnSpc>
            <a:spcBef>
              <a:spcPct val="0"/>
            </a:spcBef>
            <a:spcAft>
              <a:spcPct val="35000"/>
            </a:spcAft>
            <a:buNone/>
          </a:pPr>
          <a:r>
            <a:rPr lang="en-US" sz="1800" kern="1200"/>
            <a:t>Share concern/needs of community</a:t>
          </a:r>
        </a:p>
      </dsp:txBody>
      <dsp:txXfrm>
        <a:off x="2604447" y="3488451"/>
        <a:ext cx="7813342" cy="572309"/>
      </dsp:txXfrm>
    </dsp:sp>
    <dsp:sp modelId="{0A13FECC-EE74-2D41-A92E-29205489E1EC}">
      <dsp:nvSpPr>
        <dsp:cNvPr id="0" name=""/>
        <dsp:cNvSpPr/>
      </dsp:nvSpPr>
      <dsp:spPr>
        <a:xfrm rot="10800000">
          <a:off x="0" y="2616824"/>
          <a:ext cx="2604447" cy="880211"/>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228" tIns="142240" rIns="185228" bIns="142240" numCol="1" spcCol="1270" anchor="ctr" anchorCtr="0">
          <a:noAutofit/>
        </a:bodyPr>
        <a:lstStyle/>
        <a:p>
          <a:pPr marL="0" lvl="0" indent="0" algn="ctr" defTabSz="889000">
            <a:lnSpc>
              <a:spcPct val="90000"/>
            </a:lnSpc>
            <a:spcBef>
              <a:spcPct val="0"/>
            </a:spcBef>
            <a:spcAft>
              <a:spcPct val="35000"/>
            </a:spcAft>
            <a:buNone/>
          </a:pPr>
          <a:r>
            <a:rPr lang="en-US" sz="2000" kern="1200"/>
            <a:t>Participate in</a:t>
          </a:r>
        </a:p>
      </dsp:txBody>
      <dsp:txXfrm rot="-10800000">
        <a:off x="0" y="2616824"/>
        <a:ext cx="2604447" cy="572137"/>
      </dsp:txXfrm>
    </dsp:sp>
    <dsp:sp modelId="{D158967E-58EA-394C-AF8B-508777480927}">
      <dsp:nvSpPr>
        <dsp:cNvPr id="0" name=""/>
        <dsp:cNvSpPr/>
      </dsp:nvSpPr>
      <dsp:spPr>
        <a:xfrm>
          <a:off x="2604447" y="2616824"/>
          <a:ext cx="7813342" cy="572137"/>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8491" tIns="254000" rIns="158491" bIns="254000" numCol="1" spcCol="1270" anchor="ctr" anchorCtr="0">
          <a:noAutofit/>
        </a:bodyPr>
        <a:lstStyle/>
        <a:p>
          <a:pPr marL="0" lvl="0" indent="0" algn="l" defTabSz="889000">
            <a:lnSpc>
              <a:spcPct val="90000"/>
            </a:lnSpc>
            <a:spcBef>
              <a:spcPct val="0"/>
            </a:spcBef>
            <a:spcAft>
              <a:spcPct val="35000"/>
            </a:spcAft>
            <a:buNone/>
          </a:pPr>
          <a:r>
            <a:rPr lang="en-US" sz="2000" kern="1200"/>
            <a:t>Participate in meetings and/or data collecting.</a:t>
          </a:r>
          <a:endParaRPr lang="en-US" sz="1500" kern="1200"/>
        </a:p>
      </dsp:txBody>
      <dsp:txXfrm>
        <a:off x="2604447" y="2616824"/>
        <a:ext cx="7813342" cy="572137"/>
      </dsp:txXfrm>
    </dsp:sp>
    <dsp:sp modelId="{137CF4FC-D6B4-3F4D-94CC-6438378FDA6B}">
      <dsp:nvSpPr>
        <dsp:cNvPr id="0" name=""/>
        <dsp:cNvSpPr/>
      </dsp:nvSpPr>
      <dsp:spPr>
        <a:xfrm rot="10800000">
          <a:off x="0" y="1745196"/>
          <a:ext cx="2604447" cy="880211"/>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228" tIns="142240" rIns="185228" bIns="142240" numCol="1" spcCol="1270" anchor="ctr" anchorCtr="0">
          <a:noAutofit/>
        </a:bodyPr>
        <a:lstStyle/>
        <a:p>
          <a:pPr marL="0" lvl="0" indent="0" algn="ctr" defTabSz="889000">
            <a:lnSpc>
              <a:spcPct val="90000"/>
            </a:lnSpc>
            <a:spcBef>
              <a:spcPct val="0"/>
            </a:spcBef>
            <a:spcAft>
              <a:spcPct val="35000"/>
            </a:spcAft>
            <a:buNone/>
          </a:pPr>
          <a:r>
            <a:rPr lang="en-US" sz="2000" kern="1200"/>
            <a:t>Share</a:t>
          </a:r>
        </a:p>
      </dsp:txBody>
      <dsp:txXfrm rot="-10800000">
        <a:off x="0" y="1745196"/>
        <a:ext cx="2604447" cy="572137"/>
      </dsp:txXfrm>
    </dsp:sp>
    <dsp:sp modelId="{2F0DDB60-18A9-B74A-A7AA-44D77017083D}">
      <dsp:nvSpPr>
        <dsp:cNvPr id="0" name=""/>
        <dsp:cNvSpPr/>
      </dsp:nvSpPr>
      <dsp:spPr>
        <a:xfrm>
          <a:off x="2604447" y="1745196"/>
          <a:ext cx="7813342" cy="572137"/>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8491" tIns="254000" rIns="158491" bIns="254000" numCol="1" spcCol="1270" anchor="ctr" anchorCtr="0">
          <a:noAutofit/>
        </a:bodyPr>
        <a:lstStyle/>
        <a:p>
          <a:pPr marL="0" lvl="0" indent="0" algn="l" defTabSz="889000">
            <a:lnSpc>
              <a:spcPct val="90000"/>
            </a:lnSpc>
            <a:spcBef>
              <a:spcPct val="0"/>
            </a:spcBef>
            <a:spcAft>
              <a:spcPct val="35000"/>
            </a:spcAft>
            <a:buNone/>
          </a:pPr>
          <a:r>
            <a:rPr lang="en-US" sz="2000" kern="1200"/>
            <a:t>Share the HEC CHW project and goals to the community.</a:t>
          </a:r>
        </a:p>
      </dsp:txBody>
      <dsp:txXfrm>
        <a:off x="2604447" y="1745196"/>
        <a:ext cx="7813342" cy="572137"/>
      </dsp:txXfrm>
    </dsp:sp>
    <dsp:sp modelId="{C7910268-F79F-274B-84AC-46E4F25ACC27}">
      <dsp:nvSpPr>
        <dsp:cNvPr id="0" name=""/>
        <dsp:cNvSpPr/>
      </dsp:nvSpPr>
      <dsp:spPr>
        <a:xfrm rot="10800000">
          <a:off x="0" y="873569"/>
          <a:ext cx="2604447" cy="880211"/>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228" tIns="142240" rIns="185228" bIns="142240" numCol="1" spcCol="1270" anchor="ctr" anchorCtr="0">
          <a:noAutofit/>
        </a:bodyPr>
        <a:lstStyle/>
        <a:p>
          <a:pPr marL="0" lvl="0" indent="0" algn="ctr" defTabSz="889000">
            <a:lnSpc>
              <a:spcPct val="90000"/>
            </a:lnSpc>
            <a:spcBef>
              <a:spcPct val="0"/>
            </a:spcBef>
            <a:spcAft>
              <a:spcPct val="35000"/>
            </a:spcAft>
            <a:buNone/>
          </a:pPr>
          <a:r>
            <a:rPr lang="en-US" sz="2000" kern="1200"/>
            <a:t>Gather and share</a:t>
          </a:r>
        </a:p>
      </dsp:txBody>
      <dsp:txXfrm rot="-10800000">
        <a:off x="0" y="873569"/>
        <a:ext cx="2604447" cy="572137"/>
      </dsp:txXfrm>
    </dsp:sp>
    <dsp:sp modelId="{34D0DCAD-55F2-4B42-A4F1-89CA7CCA5261}">
      <dsp:nvSpPr>
        <dsp:cNvPr id="0" name=""/>
        <dsp:cNvSpPr/>
      </dsp:nvSpPr>
      <dsp:spPr>
        <a:xfrm>
          <a:off x="2604447" y="873569"/>
          <a:ext cx="7813342" cy="572137"/>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8491" tIns="228600" rIns="158491" bIns="228600" numCol="1" spcCol="1270" anchor="ctr" anchorCtr="0">
          <a:noAutofit/>
        </a:bodyPr>
        <a:lstStyle/>
        <a:p>
          <a:pPr marL="0" lvl="0" indent="0" algn="l" defTabSz="800100" rtl="0">
            <a:lnSpc>
              <a:spcPct val="90000"/>
            </a:lnSpc>
            <a:spcBef>
              <a:spcPct val="0"/>
            </a:spcBef>
            <a:spcAft>
              <a:spcPct val="35000"/>
            </a:spcAft>
            <a:buNone/>
          </a:pPr>
          <a:r>
            <a:rPr lang="en-US" sz="1800" kern="1200"/>
            <a:t>Gather and share </a:t>
          </a:r>
          <a:r>
            <a:rPr lang="en-US" sz="1800" kern="1200">
              <a:latin typeface="Calibri Light" panose="020F0302020204030204"/>
            </a:rPr>
            <a:t>COVID</a:t>
          </a:r>
          <a:r>
            <a:rPr lang="en-US" sz="1800" kern="1200"/>
            <a:t> resources and other resources. These resources will be shared among other CHW</a:t>
          </a:r>
          <a:r>
            <a:rPr lang="en-US" sz="1800" kern="1200">
              <a:latin typeface="Calibri Light" panose="020F0302020204030204"/>
            </a:rPr>
            <a:t> organizations</a:t>
          </a:r>
          <a:r>
            <a:rPr lang="en-US" sz="1800" kern="1200"/>
            <a:t> and coalition.</a:t>
          </a:r>
        </a:p>
      </dsp:txBody>
      <dsp:txXfrm>
        <a:off x="2604447" y="873569"/>
        <a:ext cx="7813342" cy="572137"/>
      </dsp:txXfrm>
    </dsp:sp>
    <dsp:sp modelId="{203717D5-D97D-CB4B-BB3A-82B50B74D9B1}">
      <dsp:nvSpPr>
        <dsp:cNvPr id="0" name=""/>
        <dsp:cNvSpPr/>
      </dsp:nvSpPr>
      <dsp:spPr>
        <a:xfrm rot="10800000">
          <a:off x="0" y="1942"/>
          <a:ext cx="2604447" cy="880211"/>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5228" tIns="142240" rIns="185228"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Convene</a:t>
          </a:r>
          <a:endParaRPr lang="en-US" sz="2000" kern="1200"/>
        </a:p>
      </dsp:txBody>
      <dsp:txXfrm rot="-10800000">
        <a:off x="0" y="1942"/>
        <a:ext cx="2604447" cy="572137"/>
      </dsp:txXfrm>
    </dsp:sp>
    <dsp:sp modelId="{C78454E4-12BC-EE4A-B27E-A1F539815CCB}">
      <dsp:nvSpPr>
        <dsp:cNvPr id="0" name=""/>
        <dsp:cNvSpPr/>
      </dsp:nvSpPr>
      <dsp:spPr>
        <a:xfrm>
          <a:off x="2604447" y="1942"/>
          <a:ext cx="7813342" cy="572137"/>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8491" tIns="254000" rIns="158491" bIns="254000"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Light" panose="020F0302020204030204"/>
            </a:rPr>
            <a:t>Convene</a:t>
          </a:r>
          <a:r>
            <a:rPr lang="en-US" sz="2000" kern="1200"/>
            <a:t> </a:t>
          </a:r>
          <a:r>
            <a:rPr lang="en-US" sz="2000" kern="1200">
              <a:latin typeface="Calibri Light" panose="020F0302020204030204"/>
            </a:rPr>
            <a:t>invested CHW organizations and individuals and</a:t>
          </a:r>
          <a:r>
            <a:rPr lang="en-US" sz="2000" kern="1200"/>
            <a:t> </a:t>
          </a:r>
          <a:r>
            <a:rPr lang="en-US" sz="2000" kern="1200">
              <a:latin typeface="Calibri Light" panose="020F0302020204030204"/>
            </a:rPr>
            <a:t>bring them </a:t>
          </a:r>
          <a:r>
            <a:rPr lang="en-US" sz="2000" kern="1200"/>
            <a:t>to</a:t>
          </a:r>
          <a:r>
            <a:rPr lang="en-US" sz="2000" kern="1200">
              <a:latin typeface="Calibri Light" panose="020F0302020204030204"/>
            </a:rPr>
            <a:t> the</a:t>
          </a:r>
          <a:r>
            <a:rPr lang="en-US" sz="2000" kern="1200"/>
            <a:t> table</a:t>
          </a:r>
          <a:endParaRPr lang="en-US" sz="1400" kern="1200"/>
        </a:p>
      </dsp:txBody>
      <dsp:txXfrm>
        <a:off x="2604447" y="1942"/>
        <a:ext cx="7813342" cy="572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2438C-4D7D-4F66-AC9B-10BAC1772BCE}">
      <dsp:nvSpPr>
        <dsp:cNvPr id="0" name=""/>
        <dsp:cNvSpPr/>
      </dsp:nvSpPr>
      <dsp:spPr>
        <a:xfrm>
          <a:off x="0" y="0"/>
          <a:ext cx="8953477" cy="947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COVID-19 disproportionately affects racial and ethnic minority groups in the US</a:t>
          </a:r>
          <a:r>
            <a:rPr lang="en-US" sz="2000" kern="1200" baseline="30000"/>
            <a:t>1,2</a:t>
          </a:r>
          <a:endParaRPr lang="en-US" sz="2000" kern="1200"/>
        </a:p>
      </dsp:txBody>
      <dsp:txXfrm>
        <a:off x="27747" y="27747"/>
        <a:ext cx="7820388" cy="891842"/>
      </dsp:txXfrm>
    </dsp:sp>
    <dsp:sp modelId="{3436561A-86B6-47A5-8339-60D4016245A7}">
      <dsp:nvSpPr>
        <dsp:cNvPr id="0" name=""/>
        <dsp:cNvSpPr/>
      </dsp:nvSpPr>
      <dsp:spPr>
        <a:xfrm>
          <a:off x="668603" y="1078910"/>
          <a:ext cx="8953477" cy="947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Blacks and Hispanics are 2.3 and 2.0 times more likely to be hospitalized for COVID-19 respectively</a:t>
          </a:r>
          <a:r>
            <a:rPr lang="en-US" sz="2000" kern="1200" baseline="30000"/>
            <a:t>3</a:t>
          </a:r>
          <a:endParaRPr lang="en-US" sz="2000" kern="1200"/>
        </a:p>
      </dsp:txBody>
      <dsp:txXfrm>
        <a:off x="696350" y="1106657"/>
        <a:ext cx="7613611" cy="891842"/>
      </dsp:txXfrm>
    </dsp:sp>
    <dsp:sp modelId="{86EF0B8D-29A8-4878-B0F1-5AAACB235434}">
      <dsp:nvSpPr>
        <dsp:cNvPr id="0" name=""/>
        <dsp:cNvSpPr/>
      </dsp:nvSpPr>
      <dsp:spPr>
        <a:xfrm>
          <a:off x="1337207" y="2157821"/>
          <a:ext cx="8953477" cy="947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These populations are 2 times more likely to die of COVID-19 after hospitalization</a:t>
          </a:r>
          <a:r>
            <a:rPr lang="en-US" sz="2000" kern="1200" baseline="30000"/>
            <a:t>3</a:t>
          </a:r>
          <a:endParaRPr lang="en-US" sz="2000" kern="1200"/>
        </a:p>
      </dsp:txBody>
      <dsp:txXfrm>
        <a:off x="1364954" y="2185568"/>
        <a:ext cx="7613611" cy="891842"/>
      </dsp:txXfrm>
    </dsp:sp>
    <dsp:sp modelId="{EACAC4FC-C58C-4BE0-8972-16C0596DE43D}">
      <dsp:nvSpPr>
        <dsp:cNvPr id="0" name=""/>
        <dsp:cNvSpPr/>
      </dsp:nvSpPr>
      <dsp:spPr>
        <a:xfrm>
          <a:off x="2005811" y="3236732"/>
          <a:ext cx="8953477" cy="947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Variability in social determinants of health (</a:t>
          </a:r>
          <a:r>
            <a:rPr lang="en-US" sz="2000" kern="1200">
              <a:latin typeface="Calibri Light" panose="020F0302020204030204"/>
            </a:rPr>
            <a:t>SDOH)</a:t>
          </a:r>
          <a:r>
            <a:rPr lang="en-US" sz="2000" kern="1200"/>
            <a:t> contribute to poor health outcomes in these communities</a:t>
          </a:r>
          <a:r>
            <a:rPr lang="en-US" sz="2000" kern="1200" baseline="30000"/>
            <a:t>4</a:t>
          </a:r>
          <a:endParaRPr lang="en-US" sz="2000" kern="1200"/>
        </a:p>
      </dsp:txBody>
      <dsp:txXfrm>
        <a:off x="2033558" y="3264479"/>
        <a:ext cx="7613611" cy="891842"/>
      </dsp:txXfrm>
    </dsp:sp>
    <dsp:sp modelId="{010B84D3-D5AF-4257-ABF1-71524CE86101}">
      <dsp:nvSpPr>
        <dsp:cNvPr id="0" name=""/>
        <dsp:cNvSpPr/>
      </dsp:nvSpPr>
      <dsp:spPr>
        <a:xfrm>
          <a:off x="2674415" y="4315642"/>
          <a:ext cx="8953477" cy="947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There is need to strategically address the </a:t>
          </a:r>
          <a:r>
            <a:rPr lang="en-US" sz="2000" b="1" u="sng" kern="1200">
              <a:latin typeface="Calibri Light" panose="020F0302020204030204"/>
            </a:rPr>
            <a:t>COVID-19-related SDOH</a:t>
          </a:r>
          <a:r>
            <a:rPr lang="en-US" sz="2000" kern="1200">
              <a:latin typeface="Calibri Light" panose="020F0302020204030204"/>
            </a:rPr>
            <a:t> </a:t>
          </a:r>
          <a:r>
            <a:rPr lang="en-US" sz="2000" kern="1200"/>
            <a:t>and </a:t>
          </a:r>
          <a:r>
            <a:rPr lang="en-US" sz="2000" u="sng" kern="1200"/>
            <a:t>reduce vaccine hesitancy</a:t>
          </a:r>
          <a:r>
            <a:rPr lang="en-US" sz="2000" u="sng" kern="1200">
              <a:latin typeface="Calibri Light" panose="020F0302020204030204"/>
            </a:rPr>
            <a:t> </a:t>
          </a:r>
          <a:r>
            <a:rPr lang="en-US" sz="2000" kern="1200">
              <a:latin typeface="Calibri Light" panose="020F0302020204030204"/>
            </a:rPr>
            <a:t>among </a:t>
          </a:r>
          <a:r>
            <a:rPr lang="en-US" sz="2000" b="1" u="sng" kern="1200">
              <a:latin typeface="Calibri Light" panose="020F0302020204030204"/>
            </a:rPr>
            <a:t>health disparity populations</a:t>
          </a:r>
          <a:endParaRPr lang="en-US" sz="2000" b="1" u="sng" kern="1200"/>
        </a:p>
      </dsp:txBody>
      <dsp:txXfrm>
        <a:off x="2702162" y="4343389"/>
        <a:ext cx="7613611" cy="891842"/>
      </dsp:txXfrm>
    </dsp:sp>
    <dsp:sp modelId="{2F473919-B0C7-4573-9655-9224414DC6BC}">
      <dsp:nvSpPr>
        <dsp:cNvPr id="0" name=""/>
        <dsp:cNvSpPr/>
      </dsp:nvSpPr>
      <dsp:spPr>
        <a:xfrm>
          <a:off x="8337709" y="692081"/>
          <a:ext cx="615768" cy="61576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76257" y="692081"/>
        <a:ext cx="338672" cy="463365"/>
      </dsp:txXfrm>
    </dsp:sp>
    <dsp:sp modelId="{D7267BC2-CE98-40D4-A513-AC9099D5B96F}">
      <dsp:nvSpPr>
        <dsp:cNvPr id="0" name=""/>
        <dsp:cNvSpPr/>
      </dsp:nvSpPr>
      <dsp:spPr>
        <a:xfrm>
          <a:off x="9006312" y="1770992"/>
          <a:ext cx="615768" cy="61576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144860" y="1770992"/>
        <a:ext cx="338672" cy="463365"/>
      </dsp:txXfrm>
    </dsp:sp>
    <dsp:sp modelId="{B79ED1B0-B97E-4630-9B8A-FC1CF379F2E5}">
      <dsp:nvSpPr>
        <dsp:cNvPr id="0" name=""/>
        <dsp:cNvSpPr/>
      </dsp:nvSpPr>
      <dsp:spPr>
        <a:xfrm>
          <a:off x="9674916" y="2834114"/>
          <a:ext cx="615768" cy="61576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813464" y="2834114"/>
        <a:ext cx="338672" cy="463365"/>
      </dsp:txXfrm>
    </dsp:sp>
    <dsp:sp modelId="{67501ADF-A416-47AE-83C8-0C7135912DFE}">
      <dsp:nvSpPr>
        <dsp:cNvPr id="0" name=""/>
        <dsp:cNvSpPr/>
      </dsp:nvSpPr>
      <dsp:spPr>
        <a:xfrm>
          <a:off x="10343520" y="3923550"/>
          <a:ext cx="615768" cy="61576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482068" y="3923550"/>
        <a:ext cx="338672" cy="463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25ABC-A8AB-4D18-8EBD-C04CCCFFD5CD}">
      <dsp:nvSpPr>
        <dsp:cNvPr id="0" name=""/>
        <dsp:cNvSpPr/>
      </dsp:nvSpPr>
      <dsp:spPr>
        <a:xfrm>
          <a:off x="469782" y="518303"/>
          <a:ext cx="1235517" cy="185963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a:noFill/>
        </a:ln>
        <a:effectLst/>
      </dsp:spPr>
      <dsp:style>
        <a:lnRef idx="0">
          <a:scrgbClr r="0" g="0" b="0"/>
        </a:lnRef>
        <a:fillRef idx="1">
          <a:scrgbClr r="0" g="0" b="0"/>
        </a:fillRef>
        <a:effectRef idx="0">
          <a:scrgbClr r="0" g="0" b="0"/>
        </a:effectRef>
        <a:fontRef idx="minor"/>
      </dsp:style>
    </dsp:sp>
    <dsp:sp modelId="{DC27E3BC-0933-41B6-931E-2E37D6F0C8B1}">
      <dsp:nvSpPr>
        <dsp:cNvPr id="0" name=""/>
        <dsp:cNvSpPr/>
      </dsp:nvSpPr>
      <dsp:spPr>
        <a:xfrm>
          <a:off x="2852" y="2245999"/>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kern="1200" dirty="0">
              <a:latin typeface="+mj-lt"/>
            </a:rPr>
            <a:t>Dr. Lola Adeoye-Olatunde </a:t>
          </a:r>
          <a:br>
            <a:rPr lang="en-US" sz="1100" b="1" i="0" kern="1200" dirty="0">
              <a:latin typeface="+mj-lt"/>
            </a:rPr>
          </a:br>
          <a:r>
            <a:rPr lang="en-US" sz="1100" b="0" i="0" kern="1200" dirty="0">
              <a:latin typeface="+mj-lt"/>
            </a:rPr>
            <a:t>Lead</a:t>
          </a:r>
        </a:p>
      </dsp:txBody>
      <dsp:txXfrm>
        <a:off x="2852" y="2245999"/>
        <a:ext cx="2168415" cy="521106"/>
      </dsp:txXfrm>
    </dsp:sp>
    <dsp:sp modelId="{92D4F632-1C0F-4836-811B-C18D3CB0293C}">
      <dsp:nvSpPr>
        <dsp:cNvPr id="0" name=""/>
        <dsp:cNvSpPr/>
      </dsp:nvSpPr>
      <dsp:spPr>
        <a:xfrm>
          <a:off x="2937494" y="508949"/>
          <a:ext cx="1234435" cy="185963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a:noFill/>
        </a:ln>
        <a:effectLst/>
      </dsp:spPr>
      <dsp:style>
        <a:lnRef idx="0">
          <a:scrgbClr r="0" g="0" b="0"/>
        </a:lnRef>
        <a:fillRef idx="1">
          <a:scrgbClr r="0" g="0" b="0"/>
        </a:fillRef>
        <a:effectRef idx="0">
          <a:scrgbClr r="0" g="0" b="0"/>
        </a:effectRef>
        <a:fontRef idx="minor"/>
      </dsp:style>
    </dsp:sp>
    <dsp:sp modelId="{C483E9D7-BD02-492F-94C6-5347436D25C8}">
      <dsp:nvSpPr>
        <dsp:cNvPr id="0" name=""/>
        <dsp:cNvSpPr/>
      </dsp:nvSpPr>
      <dsp:spPr>
        <a:xfrm>
          <a:off x="2506562" y="2245999"/>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i="0" kern="1200" dirty="0"/>
            <a:t>Dr. </a:t>
          </a:r>
          <a:r>
            <a:rPr lang="en-US" sz="1100" b="1" i="0" kern="1200" dirty="0">
              <a:latin typeface="Calibri Light" panose="020F0302020204030204"/>
            </a:rPr>
            <a:t>Ashley Meredith</a:t>
          </a:r>
          <a:r>
            <a:rPr lang="en-US" sz="1100" b="1" i="0" kern="1200" dirty="0"/>
            <a:t> </a:t>
          </a:r>
          <a:br>
            <a:rPr lang="en-US" sz="1100" b="1" i="0" kern="1200" dirty="0"/>
          </a:br>
          <a:r>
            <a:rPr lang="en-US" sz="1100" b="0" i="0" kern="1200" dirty="0">
              <a:latin typeface="Calibri Light" panose="020F0302020204030204"/>
            </a:rPr>
            <a:t>Interim Lead</a:t>
          </a:r>
          <a:endParaRPr lang="en-US" sz="1100" b="0" i="0" kern="1200" dirty="0"/>
        </a:p>
      </dsp:txBody>
      <dsp:txXfrm>
        <a:off x="2506562" y="2245999"/>
        <a:ext cx="2168415" cy="521106"/>
      </dsp:txXfrm>
    </dsp:sp>
    <dsp:sp modelId="{7FDD9783-521A-4DC1-A9B6-AE831236BB42}">
      <dsp:nvSpPr>
        <dsp:cNvPr id="0" name=""/>
        <dsp:cNvSpPr/>
      </dsp:nvSpPr>
      <dsp:spPr>
        <a:xfrm>
          <a:off x="5371801" y="536621"/>
          <a:ext cx="1408371" cy="185963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64334" t="-7935" r="-13666" b="7935"/>
          </a:stretch>
        </a:blipFill>
        <a:ln>
          <a:noFill/>
        </a:ln>
        <a:effectLst/>
      </dsp:spPr>
      <dsp:style>
        <a:lnRef idx="0">
          <a:scrgbClr r="0" g="0" b="0"/>
        </a:lnRef>
        <a:fillRef idx="1">
          <a:scrgbClr r="0" g="0" b="0"/>
        </a:fillRef>
        <a:effectRef idx="0">
          <a:scrgbClr r="0" g="0" b="0"/>
        </a:effectRef>
        <a:fontRef idx="minor"/>
      </dsp:style>
    </dsp:sp>
    <dsp:sp modelId="{DB2610AD-5DD2-4A5C-8B0C-C3D6936B29E6}">
      <dsp:nvSpPr>
        <dsp:cNvPr id="0" name=""/>
        <dsp:cNvSpPr/>
      </dsp:nvSpPr>
      <dsp:spPr>
        <a:xfrm>
          <a:off x="5010272" y="2245999"/>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kern="1200" dirty="0">
              <a:latin typeface="+mj-lt"/>
            </a:rPr>
            <a:t>Dr. Kourtney Byrd </a:t>
          </a:r>
          <a:br>
            <a:rPr lang="en-US" sz="1100" b="1" i="0" kern="1200" dirty="0">
              <a:latin typeface="+mj-lt"/>
            </a:rPr>
          </a:br>
          <a:r>
            <a:rPr lang="en-US" sz="1100" b="0" i="0" kern="1200" dirty="0">
              <a:latin typeface="+mj-lt"/>
            </a:rPr>
            <a:t>Program Manager</a:t>
          </a:r>
          <a:br>
            <a:rPr lang="en-US" sz="1100" b="0" i="0" kern="1200" dirty="0">
              <a:latin typeface="+mj-lt"/>
            </a:rPr>
          </a:br>
          <a:r>
            <a:rPr lang="en-US" sz="1100" b="0" i="0" kern="1200" dirty="0">
              <a:latin typeface="+mj-lt"/>
            </a:rPr>
            <a:t>Research Associate</a:t>
          </a:r>
        </a:p>
      </dsp:txBody>
      <dsp:txXfrm>
        <a:off x="5010272" y="2245999"/>
        <a:ext cx="2168415" cy="521106"/>
      </dsp:txXfrm>
    </dsp:sp>
    <dsp:sp modelId="{AB428D36-3076-458B-9B91-D9B292D7744A}">
      <dsp:nvSpPr>
        <dsp:cNvPr id="0" name=""/>
        <dsp:cNvSpPr/>
      </dsp:nvSpPr>
      <dsp:spPr>
        <a:xfrm>
          <a:off x="7877864" y="579708"/>
          <a:ext cx="1297673" cy="1859634"/>
        </a:xfrm>
        <a:prstGeom prst="rect">
          <a:avLst/>
        </a:prstGeom>
        <a:blipFill>
          <a:blip xmlns:r="http://schemas.openxmlformats.org/officeDocument/2006/relationships" r:embed="rId4"/>
          <a:srcRect/>
          <a:stretch>
            <a:fillRect l="-3000" r="-3000"/>
          </a:stretch>
        </a:blipFill>
        <a:ln>
          <a:noFill/>
        </a:ln>
        <a:effectLst/>
      </dsp:spPr>
      <dsp:style>
        <a:lnRef idx="0">
          <a:scrgbClr r="0" g="0" b="0"/>
        </a:lnRef>
        <a:fillRef idx="1">
          <a:scrgbClr r="0" g="0" b="0"/>
        </a:fillRef>
        <a:effectRef idx="0">
          <a:scrgbClr r="0" g="0" b="0"/>
        </a:effectRef>
        <a:fontRef idx="minor"/>
      </dsp:style>
    </dsp:sp>
    <dsp:sp modelId="{B6D3663F-477E-4A05-8573-40194B076D55}">
      <dsp:nvSpPr>
        <dsp:cNvPr id="0" name=""/>
        <dsp:cNvSpPr/>
      </dsp:nvSpPr>
      <dsp:spPr>
        <a:xfrm>
          <a:off x="7513982" y="2245999"/>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kern="1200" dirty="0">
              <a:latin typeface="+mj-lt"/>
            </a:rPr>
            <a:t>Dr. Megan Conklin </a:t>
          </a:r>
          <a:br>
            <a:rPr lang="en-US" sz="1100" b="1" i="0" kern="1200" dirty="0">
              <a:latin typeface="+mj-lt"/>
            </a:rPr>
          </a:br>
          <a:r>
            <a:rPr lang="en-US" sz="1100" b="0" i="0" kern="1200" dirty="0"/>
            <a:t>Program Manager</a:t>
          </a:r>
          <a:br>
            <a:rPr lang="en-US" sz="1100" b="0" i="0" kern="1200" dirty="0"/>
          </a:br>
          <a:r>
            <a:rPr lang="en-US" sz="1100" b="0" i="0" kern="1200" dirty="0">
              <a:latin typeface="Calibri Light" panose="020F0302020204030204"/>
            </a:rPr>
            <a:t>Health Equity Fellow</a:t>
          </a:r>
          <a:endParaRPr lang="en-US" sz="1100" b="0" i="0" kern="1200" dirty="0"/>
        </a:p>
      </dsp:txBody>
      <dsp:txXfrm>
        <a:off x="7513982" y="2245999"/>
        <a:ext cx="2168415" cy="521106"/>
      </dsp:txXfrm>
    </dsp:sp>
    <dsp:sp modelId="{62941369-AED5-46AB-8905-990596A0E4CD}">
      <dsp:nvSpPr>
        <dsp:cNvPr id="0" name=""/>
        <dsp:cNvSpPr/>
      </dsp:nvSpPr>
      <dsp:spPr>
        <a:xfrm>
          <a:off x="1622124" y="2941490"/>
          <a:ext cx="1373141" cy="1859634"/>
        </a:xfrm>
        <a:prstGeom prst="rect">
          <a:avLst/>
        </a:prstGeom>
        <a:blipFill>
          <a:blip xmlns:r="http://schemas.openxmlformats.org/officeDocument/2006/relationships" r:embed="rId5"/>
          <a:srcRect/>
          <a:stretch>
            <a:fillRect l="-45000" r="-45000"/>
          </a:stretch>
        </a:blipFill>
        <a:ln>
          <a:noFill/>
        </a:ln>
        <a:effectLst/>
      </dsp:spPr>
      <dsp:style>
        <a:lnRef idx="0">
          <a:scrgbClr r="0" g="0" b="0"/>
        </a:lnRef>
        <a:fillRef idx="1">
          <a:scrgbClr r="0" g="0" b="0"/>
        </a:fillRef>
        <a:effectRef idx="0">
          <a:scrgbClr r="0" g="0" b="0"/>
        </a:effectRef>
        <a:fontRef idx="minor"/>
      </dsp:style>
    </dsp:sp>
    <dsp:sp modelId="{CDB0A183-3CD0-4C2E-8403-4898C07C0C74}">
      <dsp:nvSpPr>
        <dsp:cNvPr id="0" name=""/>
        <dsp:cNvSpPr/>
      </dsp:nvSpPr>
      <dsp:spPr>
        <a:xfrm>
          <a:off x="1254707" y="4607780"/>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kern="1200" dirty="0">
              <a:latin typeface="+mj-lt"/>
            </a:rPr>
            <a:t>Maeve </a:t>
          </a:r>
          <a:r>
            <a:rPr lang="en-US" sz="1100" b="1" kern="1200" dirty="0" err="1">
              <a:latin typeface="+mj-lt"/>
            </a:rPr>
            <a:t>Companik</a:t>
          </a:r>
          <a:r>
            <a:rPr lang="en-US" sz="1100" b="1" kern="1200" dirty="0">
              <a:latin typeface="+mj-lt"/>
            </a:rPr>
            <a:t> </a:t>
          </a:r>
          <a:br>
            <a:rPr lang="en-US" sz="1100" b="1" i="0" kern="1200" dirty="0">
              <a:latin typeface="+mj-lt"/>
            </a:rPr>
          </a:br>
          <a:r>
            <a:rPr lang="en-US" sz="1100" b="0" i="0" kern="1200" dirty="0">
              <a:latin typeface="+mj-lt"/>
            </a:rPr>
            <a:t>Student Research Assistant </a:t>
          </a:r>
        </a:p>
      </dsp:txBody>
      <dsp:txXfrm>
        <a:off x="1254707" y="4607780"/>
        <a:ext cx="2168415" cy="521106"/>
      </dsp:txXfrm>
    </dsp:sp>
    <dsp:sp modelId="{9E3096DB-EBFE-4EFE-8305-9E5D52FCFD22}">
      <dsp:nvSpPr>
        <dsp:cNvPr id="0" name=""/>
        <dsp:cNvSpPr/>
      </dsp:nvSpPr>
      <dsp:spPr>
        <a:xfrm>
          <a:off x="4144041" y="2949170"/>
          <a:ext cx="1419217" cy="185963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0">
          <a:scrgbClr r="0" g="0" b="0"/>
        </a:effectRef>
        <a:fontRef idx="minor"/>
      </dsp:style>
    </dsp:sp>
    <dsp:sp modelId="{24A4F317-60A7-425E-98E0-344A57831AAC}">
      <dsp:nvSpPr>
        <dsp:cNvPr id="0" name=""/>
        <dsp:cNvSpPr/>
      </dsp:nvSpPr>
      <dsp:spPr>
        <a:xfrm>
          <a:off x="3758417" y="4607780"/>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i="0" kern="1200" dirty="0">
              <a:latin typeface="+mj-lt"/>
            </a:rPr>
            <a:t>Azeez Aina </a:t>
          </a:r>
          <a:br>
            <a:rPr lang="en-US" sz="1100" b="1" i="0" kern="1200" dirty="0">
              <a:latin typeface="+mj-lt"/>
            </a:rPr>
          </a:br>
          <a:r>
            <a:rPr lang="en-US" sz="1100" b="0" i="0" kern="1200" dirty="0">
              <a:latin typeface="+mj-lt"/>
            </a:rPr>
            <a:t>Student Research Assistant</a:t>
          </a:r>
          <a:r>
            <a:rPr lang="en-US" sz="1100" b="0" kern="1200" dirty="0">
              <a:latin typeface="+mj-lt"/>
            </a:rPr>
            <a:t> </a:t>
          </a:r>
        </a:p>
      </dsp:txBody>
      <dsp:txXfrm>
        <a:off x="3758417" y="4607780"/>
        <a:ext cx="2168415" cy="521106"/>
      </dsp:txXfrm>
    </dsp:sp>
    <dsp:sp modelId="{C5178E87-DC7E-4B5B-B9B4-CFEC39EB5BB6}">
      <dsp:nvSpPr>
        <dsp:cNvPr id="0" name=""/>
        <dsp:cNvSpPr/>
      </dsp:nvSpPr>
      <dsp:spPr>
        <a:xfrm>
          <a:off x="6721344" y="2919123"/>
          <a:ext cx="1384213" cy="2061720"/>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133126" t="-25537" r="-46607" b="-469"/>
          </a:stretch>
        </a:blipFill>
        <a:ln>
          <a:noFill/>
        </a:ln>
        <a:effectLst/>
      </dsp:spPr>
      <dsp:style>
        <a:lnRef idx="0">
          <a:scrgbClr r="0" g="0" b="0"/>
        </a:lnRef>
        <a:fillRef idx="1">
          <a:scrgbClr r="0" g="0" b="0"/>
        </a:fillRef>
        <a:effectRef idx="0">
          <a:scrgbClr r="0" g="0" b="0"/>
        </a:effectRef>
        <a:fontRef idx="minor"/>
      </dsp:style>
    </dsp:sp>
    <dsp:sp modelId="{A9D6722E-E021-42D8-AEAF-365BF4BF7DC7}">
      <dsp:nvSpPr>
        <dsp:cNvPr id="0" name=""/>
        <dsp:cNvSpPr/>
      </dsp:nvSpPr>
      <dsp:spPr>
        <a:xfrm>
          <a:off x="6262127" y="4658302"/>
          <a:ext cx="2168415" cy="521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rtl="0">
            <a:lnSpc>
              <a:spcPct val="90000"/>
            </a:lnSpc>
            <a:spcBef>
              <a:spcPct val="0"/>
            </a:spcBef>
            <a:spcAft>
              <a:spcPct val="5000"/>
            </a:spcAft>
            <a:buNone/>
          </a:pPr>
          <a:r>
            <a:rPr lang="en-US" sz="1100" b="1" i="1" kern="1200" dirty="0">
              <a:latin typeface="+mj-lt"/>
            </a:rPr>
            <a:t>Becca </a:t>
          </a:r>
          <a:r>
            <a:rPr lang="en-US" sz="1100" b="1" kern="1200" dirty="0">
              <a:latin typeface="+mj-lt"/>
            </a:rPr>
            <a:t>Ziolkowski </a:t>
          </a:r>
          <a:br>
            <a:rPr lang="en-US" sz="1100" b="1" kern="1200" dirty="0">
              <a:solidFill>
                <a:srgbClr val="010000"/>
              </a:solidFill>
              <a:latin typeface="+mj-lt"/>
            </a:rPr>
          </a:br>
          <a:r>
            <a:rPr lang="en-US" sz="1100" b="0" i="0" kern="1200" dirty="0">
              <a:latin typeface="+mj-lt"/>
            </a:rPr>
            <a:t>CHW Research</a:t>
          </a:r>
          <a:r>
            <a:rPr lang="en-US" sz="1100" b="0" i="0" kern="1200" dirty="0">
              <a:latin typeface="Calibri Light" panose="020F0302020204030204"/>
            </a:rPr>
            <a:t> Assistant </a:t>
          </a:r>
          <a:endParaRPr lang="en-US" sz="1100" b="0" i="0" kern="1200" dirty="0"/>
        </a:p>
      </dsp:txBody>
      <dsp:txXfrm>
        <a:off x="6262127" y="4658302"/>
        <a:ext cx="2168415" cy="5211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37F25-F36B-49EE-83E6-B999C2AA04CE}">
      <dsp:nvSpPr>
        <dsp:cNvPr id="0" name=""/>
        <dsp:cNvSpPr/>
      </dsp:nvSpPr>
      <dsp:spPr>
        <a:xfrm>
          <a:off x="693138" y="907671"/>
          <a:ext cx="1135230" cy="937794"/>
        </a:xfrm>
        <a:prstGeom prst="hexagon">
          <a:avLst>
            <a:gd name="adj" fmla="val 28570"/>
            <a:gd name="vf" fmla="val 11547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tx1"/>
              </a:solidFill>
              <a:latin typeface="Arial"/>
              <a:cs typeface="Arial"/>
            </a:rPr>
            <a:t>STANDARDS Utility Feasibility Propriety Accuracy</a:t>
          </a:r>
        </a:p>
      </dsp:txBody>
      <dsp:txXfrm>
        <a:off x="877050" y="1059597"/>
        <a:ext cx="767406" cy="633942"/>
      </dsp:txXfrm>
    </dsp:sp>
    <dsp:sp modelId="{E6F0F880-7461-4B4B-860E-3BB4942A80FA}">
      <dsp:nvSpPr>
        <dsp:cNvPr id="0" name=""/>
        <dsp:cNvSpPr/>
      </dsp:nvSpPr>
      <dsp:spPr>
        <a:xfrm>
          <a:off x="1397558" y="459000"/>
          <a:ext cx="409029" cy="352432"/>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6C0C06-4AE8-4BE6-870B-7E7CAA570DB3}">
      <dsp:nvSpPr>
        <dsp:cNvPr id="0" name=""/>
        <dsp:cNvSpPr/>
      </dsp:nvSpPr>
      <dsp:spPr>
        <a:xfrm>
          <a:off x="775474" y="54746"/>
          <a:ext cx="974592" cy="768583"/>
        </a:xfrm>
        <a:prstGeom prst="hexagon">
          <a:avLst>
            <a:gd name="adj" fmla="val 28570"/>
            <a:gd name="vf" fmla="val 115470"/>
          </a:avLst>
        </a:prstGeom>
        <a:solidFill>
          <a:srgbClr val="FFC000"/>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b="0" kern="1200">
              <a:solidFill>
                <a:schemeClr val="tx1"/>
              </a:solidFill>
            </a:rPr>
            <a:t>1. Engage council members</a:t>
          </a:r>
          <a:r>
            <a:rPr lang="en-US" sz="900" b="0" kern="1200">
              <a:solidFill>
                <a:schemeClr val="tx1"/>
              </a:solidFill>
              <a:latin typeface="Calibri Light" panose="020F0302020204030204"/>
            </a:rPr>
            <a:t> </a:t>
          </a:r>
          <a:endParaRPr lang="en-US" sz="900" b="0" kern="1200">
            <a:solidFill>
              <a:schemeClr val="tx1"/>
            </a:solidFill>
          </a:endParaRPr>
        </a:p>
      </dsp:txBody>
      <dsp:txXfrm>
        <a:off x="929885" y="176517"/>
        <a:ext cx="665770" cy="525041"/>
      </dsp:txXfrm>
    </dsp:sp>
    <dsp:sp modelId="{71134064-1E94-4B5C-BFDC-2E99F59485BE}">
      <dsp:nvSpPr>
        <dsp:cNvPr id="0" name=""/>
        <dsp:cNvSpPr/>
      </dsp:nvSpPr>
      <dsp:spPr>
        <a:xfrm>
          <a:off x="1874927" y="1117861"/>
          <a:ext cx="409029" cy="352432"/>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5233B-C573-42CD-9F3C-AE5C17C3A5FE}">
      <dsp:nvSpPr>
        <dsp:cNvPr id="0" name=""/>
        <dsp:cNvSpPr/>
      </dsp:nvSpPr>
      <dsp:spPr>
        <a:xfrm>
          <a:off x="1633343" y="527477"/>
          <a:ext cx="888415" cy="768583"/>
        </a:xfrm>
        <a:prstGeom prst="hexagon">
          <a:avLst>
            <a:gd name="adj" fmla="val 28570"/>
            <a:gd name="vf" fmla="val 115470"/>
          </a:avLst>
        </a:prstGeom>
        <a:solidFill>
          <a:srgbClr val="588894"/>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rPr>
            <a:t>2. Define 9-month district action plan (DAP)</a:t>
          </a:r>
        </a:p>
      </dsp:txBody>
      <dsp:txXfrm>
        <a:off x="1780572" y="654848"/>
        <a:ext cx="593957" cy="513841"/>
      </dsp:txXfrm>
    </dsp:sp>
    <dsp:sp modelId="{D90264AA-FEA0-40BA-BA3C-8F4ADD82C049}">
      <dsp:nvSpPr>
        <dsp:cNvPr id="0" name=""/>
        <dsp:cNvSpPr/>
      </dsp:nvSpPr>
      <dsp:spPr>
        <a:xfrm>
          <a:off x="1543316" y="1861593"/>
          <a:ext cx="409029" cy="352432"/>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87FA0-6457-49C1-939E-379F15188437}">
      <dsp:nvSpPr>
        <dsp:cNvPr id="0" name=""/>
        <dsp:cNvSpPr/>
      </dsp:nvSpPr>
      <dsp:spPr>
        <a:xfrm>
          <a:off x="1633343" y="1456810"/>
          <a:ext cx="888415" cy="768583"/>
        </a:xfrm>
        <a:prstGeom prst="hexagon">
          <a:avLst>
            <a:gd name="adj" fmla="val 28570"/>
            <a:gd name="vf" fmla="val 115470"/>
          </a:avLst>
        </a:prstGeom>
        <a:solidFill>
          <a:srgbClr val="588894"/>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rPr>
            <a:t>3. Focus </a:t>
          </a:r>
          <a:r>
            <a:rPr lang="en-US" sz="900" b="1" kern="1200">
              <a:solidFill>
                <a:schemeClr val="bg1"/>
              </a:solidFill>
              <a:latin typeface="Calibri Light" panose="020F0302020204030204"/>
            </a:rPr>
            <a:t>DAP</a:t>
          </a:r>
          <a:r>
            <a:rPr lang="en-US" sz="900" b="1" kern="1200">
              <a:solidFill>
                <a:schemeClr val="bg1"/>
              </a:solidFill>
            </a:rPr>
            <a:t> &amp; evaluation design</a:t>
          </a:r>
        </a:p>
      </dsp:txBody>
      <dsp:txXfrm>
        <a:off x="1780572" y="1584181"/>
        <a:ext cx="593957" cy="513841"/>
      </dsp:txXfrm>
    </dsp:sp>
    <dsp:sp modelId="{6EC13E07-3EF6-4DE4-9774-B366D812FC81}">
      <dsp:nvSpPr>
        <dsp:cNvPr id="0" name=""/>
        <dsp:cNvSpPr/>
      </dsp:nvSpPr>
      <dsp:spPr>
        <a:xfrm>
          <a:off x="720718" y="1938795"/>
          <a:ext cx="409029" cy="352432"/>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F5B02-CD94-4258-808F-155EEC38DD3B}">
      <dsp:nvSpPr>
        <dsp:cNvPr id="0" name=""/>
        <dsp:cNvSpPr/>
      </dsp:nvSpPr>
      <dsp:spPr>
        <a:xfrm>
          <a:off x="818562" y="1930070"/>
          <a:ext cx="888415" cy="768583"/>
        </a:xfrm>
        <a:prstGeom prst="hexagon">
          <a:avLst>
            <a:gd name="adj" fmla="val 28570"/>
            <a:gd name="vf" fmla="val 115470"/>
          </a:avLst>
        </a:prstGeom>
        <a:solidFill>
          <a:srgbClr val="2E75B6"/>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rPr>
            <a:t>4. Deploy plan &amp; collect data</a:t>
          </a:r>
        </a:p>
      </dsp:txBody>
      <dsp:txXfrm>
        <a:off x="965791" y="2057441"/>
        <a:ext cx="593957" cy="513841"/>
      </dsp:txXfrm>
    </dsp:sp>
    <dsp:sp modelId="{63B76F72-F25A-44E7-9B80-4A72EEC0B7CB}">
      <dsp:nvSpPr>
        <dsp:cNvPr id="0" name=""/>
        <dsp:cNvSpPr/>
      </dsp:nvSpPr>
      <dsp:spPr>
        <a:xfrm>
          <a:off x="235532" y="1280197"/>
          <a:ext cx="409029" cy="352432"/>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5B5CA8-931E-46AB-BA11-F1C6539E96AE}">
      <dsp:nvSpPr>
        <dsp:cNvPr id="0" name=""/>
        <dsp:cNvSpPr/>
      </dsp:nvSpPr>
      <dsp:spPr>
        <a:xfrm>
          <a:off x="0" y="1457339"/>
          <a:ext cx="888415" cy="768583"/>
        </a:xfrm>
        <a:prstGeom prst="hexagon">
          <a:avLst>
            <a:gd name="adj" fmla="val 28570"/>
            <a:gd name="vf" fmla="val 115470"/>
          </a:avLst>
        </a:prstGeom>
        <a:solidFill>
          <a:srgbClr val="4A9B82"/>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rPr>
            <a:t>5. Evaluate -- justify conclusions</a:t>
          </a:r>
        </a:p>
      </dsp:txBody>
      <dsp:txXfrm>
        <a:off x="147229" y="1584710"/>
        <a:ext cx="593957" cy="513841"/>
      </dsp:txXfrm>
    </dsp:sp>
    <dsp:sp modelId="{5E5C663B-F846-4AC9-AD08-82C1ADB95639}">
      <dsp:nvSpPr>
        <dsp:cNvPr id="0" name=""/>
        <dsp:cNvSpPr/>
      </dsp:nvSpPr>
      <dsp:spPr>
        <a:xfrm>
          <a:off x="0" y="526419"/>
          <a:ext cx="888415" cy="768583"/>
        </a:xfrm>
        <a:prstGeom prst="hexagon">
          <a:avLst>
            <a:gd name="adj" fmla="val 28570"/>
            <a:gd name="vf" fmla="val 115470"/>
          </a:avLst>
        </a:prstGeom>
        <a:solidFill>
          <a:srgbClr val="4A7090"/>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rPr>
            <a:t>6. Ensure use, share lessons learned</a:t>
          </a:r>
        </a:p>
      </dsp:txBody>
      <dsp:txXfrm>
        <a:off x="147229" y="653790"/>
        <a:ext cx="593957" cy="51384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1A588-0959-FD40-B53B-F89B1A4D3088}"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B3D52-BC5C-9846-8559-00978986A757}" type="slidenum">
              <a:rPr lang="en-US" smtClean="0"/>
              <a:t>‹#›</a:t>
            </a:fld>
            <a:endParaRPr lang="en-US"/>
          </a:p>
        </p:txBody>
      </p:sp>
    </p:spTree>
    <p:extLst>
      <p:ext uri="{BB962C8B-B14F-4D97-AF65-F5344CB8AC3E}">
        <p14:creationId xmlns:p14="http://schemas.microsoft.com/office/powerpoint/2010/main" val="109083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ealth.gov/healthypeople/priority-areas/social-determinants-health"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who.int/news-room/questions-and-answers/item/social-determinants-of-health-key-concep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Department of Health and Human Services. Healthy People 2030. Social Determinants of Health. </a:t>
            </a:r>
            <a:r>
              <a:rPr lang="en-US">
                <a:hlinkClick r:id="rId3"/>
              </a:rPr>
              <a:t>Social Determinants of Health - Healthy People 2030 | health.gov</a:t>
            </a:r>
            <a:r>
              <a:rPr lang="en-US"/>
              <a:t> . Accessed November 21st, 2022.</a:t>
            </a:r>
          </a:p>
          <a:p>
            <a:r>
              <a:rPr lang="en-US"/>
              <a:t>World Health organization. Social determinants of Health : Key Concepts. </a:t>
            </a:r>
            <a:r>
              <a:rPr lang="en-US">
                <a:hlinkClick r:id="rId4"/>
              </a:rPr>
              <a:t>Social determinants of health: Key concepts (who.int)</a:t>
            </a:r>
            <a:r>
              <a:rPr lang="en-US"/>
              <a:t>. Accessed on November 21st, 2022.</a:t>
            </a:r>
          </a:p>
        </p:txBody>
      </p:sp>
      <p:sp>
        <p:nvSpPr>
          <p:cNvPr id="4" name="Slide Number Placeholder 3"/>
          <p:cNvSpPr>
            <a:spLocks noGrp="1"/>
          </p:cNvSpPr>
          <p:nvPr>
            <p:ph type="sldNum" sz="quarter" idx="5"/>
          </p:nvPr>
        </p:nvSpPr>
        <p:spPr/>
        <p:txBody>
          <a:bodyPr/>
          <a:lstStyle/>
          <a:p>
            <a:fld id="{1D304144-FDE1-4A86-8087-264DBE73F01B}" type="slidenum">
              <a:rPr lang="en-US" smtClean="0"/>
              <a:t>6</a:t>
            </a:fld>
            <a:endParaRPr lang="en-US"/>
          </a:p>
        </p:txBody>
      </p:sp>
    </p:spTree>
    <p:extLst>
      <p:ext uri="{BB962C8B-B14F-4D97-AF65-F5344CB8AC3E}">
        <p14:creationId xmlns:p14="http://schemas.microsoft.com/office/powerpoint/2010/main" val="390690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E3D40"/>
                </a:solidFill>
                <a:effectLst/>
                <a:latin typeface="MuseoSans"/>
              </a:rPr>
              <a:t>1. </a:t>
            </a:r>
            <a:r>
              <a:rPr lang="en-US" b="0" i="0">
                <a:solidFill>
                  <a:srgbClr val="282828"/>
                </a:solidFill>
                <a:effectLst/>
                <a:latin typeface="MuseoSans"/>
              </a:rPr>
              <a:t>US Department of Health &amp; Human Service. Social cohesion. In: </a:t>
            </a:r>
            <a:r>
              <a:rPr lang="en-US" b="0" i="1">
                <a:solidFill>
                  <a:srgbClr val="282828"/>
                </a:solidFill>
                <a:effectLst/>
                <a:latin typeface="MuseoSans"/>
              </a:rPr>
              <a:t>Healthy People 2020</a:t>
            </a:r>
            <a:r>
              <a:rPr lang="en-US" b="0" i="0">
                <a:solidFill>
                  <a:srgbClr val="282828"/>
                </a:solidFill>
                <a:effectLst/>
                <a:latin typeface="MuseoSans"/>
              </a:rPr>
              <a:t>. Washington, DC: U.S. Department of Health and Human Services (2020).</a:t>
            </a:r>
            <a:endParaRPr lang="en-US" b="0" i="0">
              <a:solidFill>
                <a:srgbClr val="3E3D40"/>
              </a:solidFill>
              <a:effectLst/>
              <a:latin typeface="MuseoSans"/>
            </a:endParaRPr>
          </a:p>
          <a:p>
            <a:r>
              <a:rPr lang="en-US" b="0" i="0">
                <a:solidFill>
                  <a:srgbClr val="3E3D40"/>
                </a:solidFill>
                <a:effectLst/>
                <a:latin typeface="MuseoSans"/>
              </a:rPr>
              <a:t>2. </a:t>
            </a:r>
            <a:r>
              <a:rPr lang="en-US" b="0" i="0" err="1">
                <a:solidFill>
                  <a:srgbClr val="3E3D40"/>
                </a:solidFill>
                <a:effectLst/>
                <a:latin typeface="MuseoSans"/>
              </a:rPr>
              <a:t>Singu</a:t>
            </a:r>
            <a:r>
              <a:rPr lang="en-US" b="0" i="0">
                <a:solidFill>
                  <a:srgbClr val="3E3D40"/>
                </a:solidFill>
                <a:effectLst/>
                <a:latin typeface="MuseoSans"/>
              </a:rPr>
              <a:t> S, Acharya A, </a:t>
            </a:r>
            <a:r>
              <a:rPr lang="en-US" b="0" i="0" err="1">
                <a:solidFill>
                  <a:srgbClr val="3E3D40"/>
                </a:solidFill>
                <a:effectLst/>
                <a:latin typeface="MuseoSans"/>
              </a:rPr>
              <a:t>Challagundla</a:t>
            </a:r>
            <a:r>
              <a:rPr lang="en-US" b="0" i="0">
                <a:solidFill>
                  <a:srgbClr val="3E3D40"/>
                </a:solidFill>
                <a:effectLst/>
                <a:latin typeface="MuseoSans"/>
              </a:rPr>
              <a:t> K and </a:t>
            </a:r>
            <a:r>
              <a:rPr lang="en-US" b="0" i="0" err="1">
                <a:solidFill>
                  <a:srgbClr val="3E3D40"/>
                </a:solidFill>
                <a:effectLst/>
                <a:latin typeface="MuseoSans"/>
              </a:rPr>
              <a:t>Byrareddy</a:t>
            </a:r>
            <a:r>
              <a:rPr lang="en-US" b="0" i="0">
                <a:solidFill>
                  <a:srgbClr val="3E3D40"/>
                </a:solidFill>
                <a:effectLst/>
                <a:latin typeface="MuseoSans"/>
              </a:rPr>
              <a:t> SN (2020) Impact of Social Determinants of Health on the Emerging COVID-19 Pandemic in the United States. </a:t>
            </a:r>
            <a:r>
              <a:rPr lang="en-US" b="0" i="1">
                <a:solidFill>
                  <a:srgbClr val="3E3D40"/>
                </a:solidFill>
                <a:effectLst/>
                <a:latin typeface="MuseoSans"/>
              </a:rPr>
              <a:t>Front. Public Health</a:t>
            </a:r>
            <a:r>
              <a:rPr lang="en-US" b="0" i="0">
                <a:solidFill>
                  <a:srgbClr val="3E3D40"/>
                </a:solidFill>
                <a:effectLst/>
                <a:latin typeface="MuseoSans"/>
              </a:rPr>
              <a:t> 8:406. </a:t>
            </a:r>
            <a:r>
              <a:rPr lang="en-US" b="0" i="0" err="1">
                <a:solidFill>
                  <a:srgbClr val="3E3D40"/>
                </a:solidFill>
                <a:effectLst/>
                <a:latin typeface="MuseoSans"/>
              </a:rPr>
              <a:t>doi</a:t>
            </a:r>
            <a:r>
              <a:rPr lang="en-US" b="0" i="0">
                <a:solidFill>
                  <a:srgbClr val="3E3D40"/>
                </a:solidFill>
                <a:effectLst/>
                <a:latin typeface="MuseoSans"/>
              </a:rPr>
              <a:t>: 10.3389/fpubh.2020.00406</a:t>
            </a:r>
          </a:p>
          <a:p>
            <a:r>
              <a:rPr lang="en-US" b="0" i="0">
                <a:solidFill>
                  <a:srgbClr val="3E3D40"/>
                </a:solidFill>
                <a:effectLst/>
                <a:latin typeface="MuseoSans"/>
              </a:rPr>
              <a:t>3. </a:t>
            </a:r>
            <a:r>
              <a:rPr lang="en-US" b="0" i="0" err="1">
                <a:solidFill>
                  <a:srgbClr val="282828"/>
                </a:solidFill>
                <a:effectLst/>
                <a:latin typeface="MuseoSans"/>
              </a:rPr>
              <a:t>Mackenbach</a:t>
            </a:r>
            <a:r>
              <a:rPr lang="en-US" b="0" i="0">
                <a:solidFill>
                  <a:srgbClr val="282828"/>
                </a:solidFill>
                <a:effectLst/>
                <a:latin typeface="MuseoSans"/>
              </a:rPr>
              <a:t> JP, </a:t>
            </a:r>
            <a:r>
              <a:rPr lang="en-US" b="0" i="0" err="1">
                <a:solidFill>
                  <a:srgbClr val="282828"/>
                </a:solidFill>
                <a:effectLst/>
                <a:latin typeface="MuseoSans"/>
              </a:rPr>
              <a:t>Cavelaars</a:t>
            </a:r>
            <a:r>
              <a:rPr lang="en-US" b="0" i="0">
                <a:solidFill>
                  <a:srgbClr val="282828"/>
                </a:solidFill>
                <a:effectLst/>
                <a:latin typeface="MuseoSans"/>
              </a:rPr>
              <a:t> AE, Kunst AE, </a:t>
            </a:r>
            <a:r>
              <a:rPr lang="en-US" b="0" i="0" err="1">
                <a:solidFill>
                  <a:srgbClr val="282828"/>
                </a:solidFill>
                <a:effectLst/>
                <a:latin typeface="MuseoSans"/>
              </a:rPr>
              <a:t>Groenhof</a:t>
            </a:r>
            <a:r>
              <a:rPr lang="en-US" b="0" i="0">
                <a:solidFill>
                  <a:srgbClr val="282828"/>
                </a:solidFill>
                <a:effectLst/>
                <a:latin typeface="MuseoSans"/>
              </a:rPr>
              <a:t> F. Socioeconomic inequalities in cardiovascular disease mortality; an international study. </a:t>
            </a:r>
            <a:r>
              <a:rPr lang="en-US" b="0" i="1" err="1">
                <a:solidFill>
                  <a:srgbClr val="282828"/>
                </a:solidFill>
                <a:effectLst/>
                <a:latin typeface="MuseoSans"/>
              </a:rPr>
              <a:t>Eur</a:t>
            </a:r>
            <a:r>
              <a:rPr lang="en-US" b="0" i="1">
                <a:solidFill>
                  <a:srgbClr val="282828"/>
                </a:solidFill>
                <a:effectLst/>
                <a:latin typeface="MuseoSans"/>
              </a:rPr>
              <a:t> Heart J</a:t>
            </a:r>
            <a:r>
              <a:rPr lang="en-US" b="0" i="0">
                <a:solidFill>
                  <a:srgbClr val="282828"/>
                </a:solidFill>
                <a:effectLst/>
                <a:latin typeface="MuseoSans"/>
              </a:rPr>
              <a:t>. (2000) 21:1141–51. </a:t>
            </a:r>
            <a:r>
              <a:rPr lang="en-US" b="0" i="0" err="1">
                <a:solidFill>
                  <a:srgbClr val="282828"/>
                </a:solidFill>
                <a:effectLst/>
                <a:latin typeface="MuseoSans"/>
              </a:rPr>
              <a:t>doi</a:t>
            </a:r>
            <a:r>
              <a:rPr lang="en-US" b="0" i="0">
                <a:solidFill>
                  <a:srgbClr val="282828"/>
                </a:solidFill>
                <a:effectLst/>
                <a:latin typeface="MuseoSans"/>
              </a:rPr>
              <a:t>: 10.1053/euhj.1999.1990</a:t>
            </a:r>
            <a:endParaRPr lang="en-US"/>
          </a:p>
        </p:txBody>
      </p:sp>
      <p:sp>
        <p:nvSpPr>
          <p:cNvPr id="4" name="Slide Number Placeholder 3"/>
          <p:cNvSpPr>
            <a:spLocks noGrp="1"/>
          </p:cNvSpPr>
          <p:nvPr>
            <p:ph type="sldNum" sz="quarter" idx="5"/>
          </p:nvPr>
        </p:nvSpPr>
        <p:spPr/>
        <p:txBody>
          <a:bodyPr/>
          <a:lstStyle/>
          <a:p>
            <a:fld id="{1D304144-FDE1-4A86-8087-264DBE73F01B}" type="slidenum">
              <a:rPr lang="en-US" smtClean="0"/>
              <a:t>7</a:t>
            </a:fld>
            <a:endParaRPr lang="en-US"/>
          </a:p>
        </p:txBody>
      </p:sp>
    </p:spTree>
    <p:extLst>
      <p:ext uri="{BB962C8B-B14F-4D97-AF65-F5344CB8AC3E}">
        <p14:creationId xmlns:p14="http://schemas.microsoft.com/office/powerpoint/2010/main" val="252719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CHWs or Community Influencers will be from local CBOs or coalitions. </a:t>
            </a:r>
          </a:p>
          <a:p>
            <a:r>
              <a:rPr lang="en-US" sz="1200" kern="1200">
                <a:solidFill>
                  <a:schemeClr val="tx1"/>
                </a:solidFill>
                <a:effectLst/>
                <a:latin typeface="+mn-lt"/>
                <a:ea typeface="+mn-ea"/>
                <a:cs typeface="+mn-cs"/>
              </a:rPr>
              <a:t>District HEC allotted a community engagement amount that will help address the unique needs of their community </a:t>
            </a:r>
          </a:p>
          <a:p>
            <a:r>
              <a:rPr lang="en-US" sz="1200" kern="1200">
                <a:solidFill>
                  <a:schemeClr val="tx1"/>
                </a:solidFill>
                <a:effectLst/>
                <a:latin typeface="+mn-lt"/>
                <a:ea typeface="+mn-ea"/>
                <a:cs typeface="+mn-cs"/>
              </a:rPr>
              <a:t>HEC will be convened to identify current CBO CHW-led health equity efforts and needs of that county or district.</a:t>
            </a:r>
          </a:p>
          <a:p>
            <a:r>
              <a:rPr lang="en-US" sz="1200" kern="1200">
                <a:solidFill>
                  <a:schemeClr val="tx1"/>
                </a:solidFill>
                <a:effectLst/>
                <a:latin typeface="+mn-lt"/>
                <a:ea typeface="+mn-ea"/>
                <a:cs typeface="+mn-cs"/>
              </a:rPr>
              <a:t>District Health Equity CHW will work with District HEC and CHW to standardize data collection in order to evaluate impact of efforts within and across District HECs </a:t>
            </a:r>
          </a:p>
          <a:p>
            <a:endParaRPr lang="en-US"/>
          </a:p>
        </p:txBody>
      </p:sp>
      <p:sp>
        <p:nvSpPr>
          <p:cNvPr id="4" name="Slide Number Placeholder 3"/>
          <p:cNvSpPr>
            <a:spLocks noGrp="1"/>
          </p:cNvSpPr>
          <p:nvPr>
            <p:ph type="sldNum" sz="quarter" idx="5"/>
          </p:nvPr>
        </p:nvSpPr>
        <p:spPr/>
        <p:txBody>
          <a:bodyPr/>
          <a:lstStyle/>
          <a:p>
            <a:fld id="{260F3B14-A484-3646-80BB-0BE433451646}" type="slidenum">
              <a:rPr lang="en-US" smtClean="0"/>
              <a:t>12</a:t>
            </a:fld>
            <a:endParaRPr lang="en-US"/>
          </a:p>
        </p:txBody>
      </p:sp>
    </p:spTree>
    <p:extLst>
      <p:ext uri="{BB962C8B-B14F-4D97-AF65-F5344CB8AC3E}">
        <p14:creationId xmlns:p14="http://schemas.microsoft.com/office/powerpoint/2010/main" val="341958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look at how partner engage. Why would we do that? It has to make sense to the community, how will we teach it to the community, is there credible evidence, we need to make sure it is ethical.</a:t>
            </a:r>
          </a:p>
          <a:p>
            <a:endParaRPr lang="en-US"/>
          </a:p>
        </p:txBody>
      </p:sp>
      <p:sp>
        <p:nvSpPr>
          <p:cNvPr id="4" name="Slide Number Placeholder 3"/>
          <p:cNvSpPr>
            <a:spLocks noGrp="1"/>
          </p:cNvSpPr>
          <p:nvPr>
            <p:ph type="sldNum" sz="quarter" idx="5"/>
          </p:nvPr>
        </p:nvSpPr>
        <p:spPr/>
        <p:txBody>
          <a:bodyPr/>
          <a:lstStyle/>
          <a:p>
            <a:fld id="{D3DB3D52-BC5C-9846-8559-00978986A757}" type="slidenum">
              <a:rPr lang="en-US" smtClean="0"/>
              <a:t>20</a:t>
            </a:fld>
            <a:endParaRPr lang="en-US"/>
          </a:p>
        </p:txBody>
      </p:sp>
    </p:spTree>
    <p:extLst>
      <p:ext uri="{BB962C8B-B14F-4D97-AF65-F5344CB8AC3E}">
        <p14:creationId xmlns:p14="http://schemas.microsoft.com/office/powerpoint/2010/main" val="385785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sustainable, how the community can engage and how we will share the findings. We want a unified voice, discover how the community can help themselves. How the community can work together.</a:t>
            </a:r>
          </a:p>
        </p:txBody>
      </p:sp>
      <p:sp>
        <p:nvSpPr>
          <p:cNvPr id="4" name="Slide Number Placeholder 3"/>
          <p:cNvSpPr>
            <a:spLocks noGrp="1"/>
          </p:cNvSpPr>
          <p:nvPr>
            <p:ph type="sldNum" sz="quarter" idx="5"/>
          </p:nvPr>
        </p:nvSpPr>
        <p:spPr/>
        <p:txBody>
          <a:bodyPr/>
          <a:lstStyle/>
          <a:p>
            <a:fld id="{D3DB3D52-BC5C-9846-8559-00978986A757}" type="slidenum">
              <a:rPr lang="en-US" smtClean="0"/>
              <a:t>23</a:t>
            </a:fld>
            <a:endParaRPr lang="en-US"/>
          </a:p>
        </p:txBody>
      </p:sp>
    </p:spTree>
    <p:extLst>
      <p:ext uri="{BB962C8B-B14F-4D97-AF65-F5344CB8AC3E}">
        <p14:creationId xmlns:p14="http://schemas.microsoft.com/office/powerpoint/2010/main" val="342155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2638-8714-554A-B992-64C03ACC02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C60AE-8601-0B4E-B091-0D93808DC0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26AEA-9020-BC41-B4BF-614FF0396379}"/>
              </a:ext>
            </a:extLst>
          </p:cNvPr>
          <p:cNvSpPr>
            <a:spLocks noGrp="1"/>
          </p:cNvSpPr>
          <p:nvPr>
            <p:ph type="dt" sz="half" idx="10"/>
          </p:nvPr>
        </p:nvSpPr>
        <p:spPr/>
        <p:txBody>
          <a:bodyPr/>
          <a:lstStyle/>
          <a:p>
            <a:fld id="{1DE972FD-7FBC-3043-BA82-D9D79EAF2089}" type="datetime1">
              <a:rPr lang="en-US" smtClean="0"/>
              <a:t>2/21/2023</a:t>
            </a:fld>
            <a:endParaRPr lang="en-US"/>
          </a:p>
        </p:txBody>
      </p:sp>
      <p:sp>
        <p:nvSpPr>
          <p:cNvPr id="5" name="Footer Placeholder 4">
            <a:extLst>
              <a:ext uri="{FF2B5EF4-FFF2-40B4-BE49-F238E27FC236}">
                <a16:creationId xmlns:a16="http://schemas.microsoft.com/office/drawing/2014/main" id="{411058A9-1096-F544-9E34-962C3E6E61DE}"/>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70438DDC-9D17-C44F-BBA8-56367FC1CA91}"/>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475683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352C-0B72-AF41-8E48-35F10E660D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A7A758-C852-054C-901C-455337DCCA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A4BAC-377F-D44F-8F66-EC60CE507C21}"/>
              </a:ext>
            </a:extLst>
          </p:cNvPr>
          <p:cNvSpPr>
            <a:spLocks noGrp="1"/>
          </p:cNvSpPr>
          <p:nvPr>
            <p:ph type="dt" sz="half" idx="10"/>
          </p:nvPr>
        </p:nvSpPr>
        <p:spPr/>
        <p:txBody>
          <a:bodyPr/>
          <a:lstStyle/>
          <a:p>
            <a:fld id="{A9CAF9B7-8877-684E-8C53-045F7912D9B0}" type="datetime1">
              <a:rPr lang="en-US" smtClean="0"/>
              <a:t>2/21/2023</a:t>
            </a:fld>
            <a:endParaRPr lang="en-US"/>
          </a:p>
        </p:txBody>
      </p:sp>
      <p:sp>
        <p:nvSpPr>
          <p:cNvPr id="5" name="Footer Placeholder 4">
            <a:extLst>
              <a:ext uri="{FF2B5EF4-FFF2-40B4-BE49-F238E27FC236}">
                <a16:creationId xmlns:a16="http://schemas.microsoft.com/office/drawing/2014/main" id="{834969C3-AEB8-9B41-B5F8-C8F026D46E81}"/>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6D074DDA-BB0F-CE48-ABAC-48CCEDBC198B}"/>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3997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CA8A2-8697-6D44-811D-C40B3217B4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29D7E6-ADDC-7D49-B9A3-DA0322A49F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F1377-5687-4240-AEA7-70E1D020A421}"/>
              </a:ext>
            </a:extLst>
          </p:cNvPr>
          <p:cNvSpPr>
            <a:spLocks noGrp="1"/>
          </p:cNvSpPr>
          <p:nvPr>
            <p:ph type="dt" sz="half" idx="10"/>
          </p:nvPr>
        </p:nvSpPr>
        <p:spPr/>
        <p:txBody>
          <a:bodyPr/>
          <a:lstStyle/>
          <a:p>
            <a:fld id="{315F972D-9FD6-0F49-8DE6-57F1F7A9EB37}" type="datetime1">
              <a:rPr lang="en-US" smtClean="0"/>
              <a:t>2/21/2023</a:t>
            </a:fld>
            <a:endParaRPr lang="en-US"/>
          </a:p>
        </p:txBody>
      </p:sp>
      <p:sp>
        <p:nvSpPr>
          <p:cNvPr id="5" name="Footer Placeholder 4">
            <a:extLst>
              <a:ext uri="{FF2B5EF4-FFF2-40B4-BE49-F238E27FC236}">
                <a16:creationId xmlns:a16="http://schemas.microsoft.com/office/drawing/2014/main" id="{698424B8-B34E-1347-9B15-184DDA906F0F}"/>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0F0A5B4D-79F8-AC40-936A-56FB7A381A44}"/>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17634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9BD6D5-BAA2-4583-819E-AA9F2BA181C4}"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20294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BD6D5-BAA2-4583-819E-AA9F2BA181C4}"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398723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9BD6D5-BAA2-4583-819E-AA9F2BA181C4}"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3886200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BD6D5-BAA2-4583-819E-AA9F2BA181C4}"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2502134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BD6D5-BAA2-4583-819E-AA9F2BA181C4}"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100066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9BD6D5-BAA2-4583-819E-AA9F2BA181C4}"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664140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BD6D5-BAA2-4583-819E-AA9F2BA181C4}"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1581709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9BD6D5-BAA2-4583-819E-AA9F2BA181C4}"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314599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F64B-E86C-E544-85FF-27C50420B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0510E-3039-4C45-BD06-F9685C6D3A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A741D-E113-2E41-98B5-FC979CB6867C}"/>
              </a:ext>
            </a:extLst>
          </p:cNvPr>
          <p:cNvSpPr>
            <a:spLocks noGrp="1"/>
          </p:cNvSpPr>
          <p:nvPr>
            <p:ph type="dt" sz="half" idx="10"/>
          </p:nvPr>
        </p:nvSpPr>
        <p:spPr/>
        <p:txBody>
          <a:bodyPr/>
          <a:lstStyle/>
          <a:p>
            <a:fld id="{447F8C03-D27D-9349-A911-E9508D2D7273}" type="datetime1">
              <a:rPr lang="en-US" smtClean="0"/>
              <a:t>2/21/2023</a:t>
            </a:fld>
            <a:endParaRPr lang="en-US"/>
          </a:p>
        </p:txBody>
      </p:sp>
      <p:sp>
        <p:nvSpPr>
          <p:cNvPr id="5" name="Footer Placeholder 4">
            <a:extLst>
              <a:ext uri="{FF2B5EF4-FFF2-40B4-BE49-F238E27FC236}">
                <a16:creationId xmlns:a16="http://schemas.microsoft.com/office/drawing/2014/main" id="{0C0C4F49-44D7-5740-8526-0E7925215D7A}"/>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B0E71DCE-5B85-E745-911B-EDEE2F8FCB09}"/>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3505271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9BD6D5-BAA2-4583-819E-AA9F2BA181C4}"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378548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BD6D5-BAA2-4583-819E-AA9F2BA181C4}"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2635288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BD6D5-BAA2-4583-819E-AA9F2BA181C4}"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1D8F5-FA02-46A7-869B-AAD219E54B57}" type="slidenum">
              <a:rPr lang="en-US" smtClean="0"/>
              <a:t>‹#›</a:t>
            </a:fld>
            <a:endParaRPr lang="en-US"/>
          </a:p>
        </p:txBody>
      </p:sp>
    </p:spTree>
    <p:extLst>
      <p:ext uri="{BB962C8B-B14F-4D97-AF65-F5344CB8AC3E}">
        <p14:creationId xmlns:p14="http://schemas.microsoft.com/office/powerpoint/2010/main" val="37559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0AD1F-0042-5A71-1CE0-32BFB33F1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33507D-448C-3757-55F3-E2ECD0003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F896B3-42F6-6F03-B7DB-756453C96C53}"/>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5" name="Footer Placeholder 4">
            <a:extLst>
              <a:ext uri="{FF2B5EF4-FFF2-40B4-BE49-F238E27FC236}">
                <a16:creationId xmlns:a16="http://schemas.microsoft.com/office/drawing/2014/main" id="{04EAF833-AE08-CAC8-271C-85D8E3AAE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9A1CB-97A7-EFEC-76A0-8D402D9FCE10}"/>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2970604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28FC-FC26-4DBF-ED67-07B4AA9BC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0D24C-D772-71F7-225D-65143A772B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EC4EC-7DEA-3F36-2645-38C0E2DA5354}"/>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5" name="Footer Placeholder 4">
            <a:extLst>
              <a:ext uri="{FF2B5EF4-FFF2-40B4-BE49-F238E27FC236}">
                <a16:creationId xmlns:a16="http://schemas.microsoft.com/office/drawing/2014/main" id="{38D3363A-4890-3CBB-61B7-4DCDF0516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7D509-B231-15E9-54E2-EB3F1ECBF482}"/>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1229894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8E6A-1F2E-144E-3D8D-691C698CCE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B4971A-C66D-51D6-F4FB-C75A3F93CA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303340-A9D1-9940-3B74-7DAFECAD8682}"/>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5" name="Footer Placeholder 4">
            <a:extLst>
              <a:ext uri="{FF2B5EF4-FFF2-40B4-BE49-F238E27FC236}">
                <a16:creationId xmlns:a16="http://schemas.microsoft.com/office/drawing/2014/main" id="{AD609CFD-9C85-A42F-896C-A08BCBC5F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A4D2A-E27E-4CFE-6CF5-F97E41914D8E}"/>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2174567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2F70-018E-AF5D-83F3-2B2A92C73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893D1-7EBA-D493-4342-02DA7759DF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B68A0-5D9C-5713-FC22-4DC00B3163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A41C02-F8C2-4A71-2EEB-D556979A21DD}"/>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6" name="Footer Placeholder 5">
            <a:extLst>
              <a:ext uri="{FF2B5EF4-FFF2-40B4-BE49-F238E27FC236}">
                <a16:creationId xmlns:a16="http://schemas.microsoft.com/office/drawing/2014/main" id="{8E92016B-E064-0BD7-D778-5214DCCD2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E4F646-3680-3901-63A0-A814917E9F11}"/>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3322077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6C9B-B1EE-4850-E0F3-655D16E3D1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E0F5B-617F-60A6-CA90-69EB75340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414ED-75AA-0DF7-7233-F5BF8D2A2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9E8AD-E728-5FE7-4055-67588595E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32F4D9-0150-7C14-0787-3755B5E75B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6ECBA-AC37-9F5B-3340-C2EBB913F632}"/>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8" name="Footer Placeholder 7">
            <a:extLst>
              <a:ext uri="{FF2B5EF4-FFF2-40B4-BE49-F238E27FC236}">
                <a16:creationId xmlns:a16="http://schemas.microsoft.com/office/drawing/2014/main" id="{00945828-E6C1-7277-8E77-F6B34074C9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A70472-07AB-ED03-0A6E-D645DD8A4217}"/>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919446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7660-7352-B4FC-40BB-2C1E3CC07B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035796-AC10-AF4B-EA2B-09B6249FB745}"/>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4" name="Footer Placeholder 3">
            <a:extLst>
              <a:ext uri="{FF2B5EF4-FFF2-40B4-BE49-F238E27FC236}">
                <a16:creationId xmlns:a16="http://schemas.microsoft.com/office/drawing/2014/main" id="{65B97D24-5315-3C6C-0BB7-CADF56C05B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B09CF-701E-3190-DD17-E2EF0FE89FE7}"/>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13402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AFB69-A14F-7B35-3E4C-C4ED9C7D708E}"/>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3" name="Footer Placeholder 2">
            <a:extLst>
              <a:ext uri="{FF2B5EF4-FFF2-40B4-BE49-F238E27FC236}">
                <a16:creationId xmlns:a16="http://schemas.microsoft.com/office/drawing/2014/main" id="{75421A82-013C-FA3B-B7E8-C6D1D0B3E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D0FA96-BC47-AD15-3BF4-DA3813729401}"/>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26992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8EA0-D8F3-AB41-9694-F241BB8FF6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64353-BA82-C445-AD48-E837BAF9D9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B1B384-3144-CA4B-BE28-13EB8C9D98DA}"/>
              </a:ext>
            </a:extLst>
          </p:cNvPr>
          <p:cNvSpPr>
            <a:spLocks noGrp="1"/>
          </p:cNvSpPr>
          <p:nvPr>
            <p:ph type="dt" sz="half" idx="10"/>
          </p:nvPr>
        </p:nvSpPr>
        <p:spPr/>
        <p:txBody>
          <a:bodyPr/>
          <a:lstStyle/>
          <a:p>
            <a:fld id="{0CFE0AC9-D31D-214B-9E88-88113336C166}" type="datetime1">
              <a:rPr lang="en-US" smtClean="0"/>
              <a:t>2/21/2023</a:t>
            </a:fld>
            <a:endParaRPr lang="en-US"/>
          </a:p>
        </p:txBody>
      </p:sp>
      <p:sp>
        <p:nvSpPr>
          <p:cNvPr id="5" name="Footer Placeholder 4">
            <a:extLst>
              <a:ext uri="{FF2B5EF4-FFF2-40B4-BE49-F238E27FC236}">
                <a16:creationId xmlns:a16="http://schemas.microsoft.com/office/drawing/2014/main" id="{95580121-91EA-2F4F-8749-C5E2FDBE14C9}"/>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0A74FDC9-5283-A245-ACBF-3D6527FC5D59}"/>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3529388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290F-1F41-8022-FF6A-15302E64B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3B8D07-BA82-B446-60FE-BC757A318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CF8F1C-DD7A-EE72-1549-7EF571EED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249B2-2855-7039-2330-D3ED0500EC0D}"/>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6" name="Footer Placeholder 5">
            <a:extLst>
              <a:ext uri="{FF2B5EF4-FFF2-40B4-BE49-F238E27FC236}">
                <a16:creationId xmlns:a16="http://schemas.microsoft.com/office/drawing/2014/main" id="{4250D99E-50E4-5413-ECA8-75CA17165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28355-3419-2043-2D8E-C2EA66F8F88B}"/>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363130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51F7-D539-93DF-78EC-035C7D6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19733D-531D-E6E7-C77C-A9795ABBD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06C360-DCCF-84B3-CDE2-8C90D2188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7EB63-C068-F412-2A4D-05CC6C0DABFA}"/>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6" name="Footer Placeholder 5">
            <a:extLst>
              <a:ext uri="{FF2B5EF4-FFF2-40B4-BE49-F238E27FC236}">
                <a16:creationId xmlns:a16="http://schemas.microsoft.com/office/drawing/2014/main" id="{612183E0-91AC-59BB-3525-EBB423E57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F4CAF-DF85-5B1C-0762-41749DF60CD6}"/>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3651414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D97A-0C12-59F3-6B61-3B8172530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E9C070-CCD9-BDFB-49F0-CB3B9A65D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604E6-ED3E-579B-56AA-61D8BAF64DE0}"/>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5" name="Footer Placeholder 4">
            <a:extLst>
              <a:ext uri="{FF2B5EF4-FFF2-40B4-BE49-F238E27FC236}">
                <a16:creationId xmlns:a16="http://schemas.microsoft.com/office/drawing/2014/main" id="{DA9D9046-C05F-36CC-8801-3F13C0C2D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062CA-99A2-5185-20AD-1B577C58E877}"/>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3466963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EDA0F6-31B7-D893-BF56-D8D980EFF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1B769-7365-DBB3-777C-0CDCF69B50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8F75E-68CD-B7AB-518E-07CEB662ABAB}"/>
              </a:ext>
            </a:extLst>
          </p:cNvPr>
          <p:cNvSpPr>
            <a:spLocks noGrp="1"/>
          </p:cNvSpPr>
          <p:nvPr>
            <p:ph type="dt" sz="half" idx="10"/>
          </p:nvPr>
        </p:nvSpPr>
        <p:spPr/>
        <p:txBody>
          <a:bodyPr/>
          <a:lstStyle/>
          <a:p>
            <a:fld id="{9718E653-8991-45F1-98C8-071BF200C91F}" type="datetimeFigureOut">
              <a:rPr lang="en-US" smtClean="0"/>
              <a:t>2/21/2023</a:t>
            </a:fld>
            <a:endParaRPr lang="en-US"/>
          </a:p>
        </p:txBody>
      </p:sp>
      <p:sp>
        <p:nvSpPr>
          <p:cNvPr id="5" name="Footer Placeholder 4">
            <a:extLst>
              <a:ext uri="{FF2B5EF4-FFF2-40B4-BE49-F238E27FC236}">
                <a16:creationId xmlns:a16="http://schemas.microsoft.com/office/drawing/2014/main" id="{C268CD87-7BDD-1840-BFC6-30D0095FB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792D8-3FF8-FF48-0147-FF2B7951800B}"/>
              </a:ext>
            </a:extLst>
          </p:cNvPr>
          <p:cNvSpPr>
            <a:spLocks noGrp="1"/>
          </p:cNvSpPr>
          <p:nvPr>
            <p:ph type="sldNum" sz="quarter" idx="12"/>
          </p:nvPr>
        </p:nvSpPr>
        <p:spPr/>
        <p:txBody>
          <a:bodyPr/>
          <a:lstStyle/>
          <a:p>
            <a:fld id="{CB47557B-189E-479B-B2A4-9C5D8EB65514}" type="slidenum">
              <a:rPr lang="en-US" smtClean="0"/>
              <a:t>‹#›</a:t>
            </a:fld>
            <a:endParaRPr lang="en-US"/>
          </a:p>
        </p:txBody>
      </p:sp>
    </p:spTree>
    <p:extLst>
      <p:ext uri="{BB962C8B-B14F-4D97-AF65-F5344CB8AC3E}">
        <p14:creationId xmlns:p14="http://schemas.microsoft.com/office/powerpoint/2010/main" val="82108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01FE-9CCA-9346-BF6F-FD4AA2408E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31194-8A26-F849-9F48-AD970D51A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3741DB-A8F3-5049-A063-C255D9F15D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59C62C-AE54-2C49-ADBF-58FC81922FC4}"/>
              </a:ext>
            </a:extLst>
          </p:cNvPr>
          <p:cNvSpPr>
            <a:spLocks noGrp="1"/>
          </p:cNvSpPr>
          <p:nvPr>
            <p:ph type="dt" sz="half" idx="10"/>
          </p:nvPr>
        </p:nvSpPr>
        <p:spPr/>
        <p:txBody>
          <a:bodyPr/>
          <a:lstStyle/>
          <a:p>
            <a:fld id="{194AC291-AC6C-DD49-9431-D5B3D0B11768}" type="datetime1">
              <a:rPr lang="en-US" smtClean="0"/>
              <a:t>2/21/2023</a:t>
            </a:fld>
            <a:endParaRPr lang="en-US"/>
          </a:p>
        </p:txBody>
      </p:sp>
      <p:sp>
        <p:nvSpPr>
          <p:cNvPr id="6" name="Footer Placeholder 5">
            <a:extLst>
              <a:ext uri="{FF2B5EF4-FFF2-40B4-BE49-F238E27FC236}">
                <a16:creationId xmlns:a16="http://schemas.microsoft.com/office/drawing/2014/main" id="{68D6EE37-B010-9746-97E5-18E1C0B35163}"/>
              </a:ext>
            </a:extLst>
          </p:cNvPr>
          <p:cNvSpPr>
            <a:spLocks noGrp="1"/>
          </p:cNvSpPr>
          <p:nvPr>
            <p:ph type="ftr" sz="quarter" idx="11"/>
          </p:nvPr>
        </p:nvSpPr>
        <p:spPr/>
        <p:txBody>
          <a:bodyPr/>
          <a:lstStyle/>
          <a:p>
            <a:r>
              <a:rPr lang="en-US" i="1"/>
              <a:t>Building a network of shared knowledge and collaboration</a:t>
            </a:r>
            <a:endParaRPr lang="en-US"/>
          </a:p>
        </p:txBody>
      </p:sp>
      <p:sp>
        <p:nvSpPr>
          <p:cNvPr id="7" name="Slide Number Placeholder 6">
            <a:extLst>
              <a:ext uri="{FF2B5EF4-FFF2-40B4-BE49-F238E27FC236}">
                <a16:creationId xmlns:a16="http://schemas.microsoft.com/office/drawing/2014/main" id="{CE2C16E6-81CD-F046-802C-A01CFD513ED1}"/>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92603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1869-00CF-F446-AA97-B261CEF6D1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3260F8-EED6-E248-99AA-0E74E9F05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80FE3-3726-584B-B0C0-3581DA84D5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40BE27-A06F-6F43-B659-38C95AC19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C36F13-CC0C-8F42-AD37-52926C4031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8C9A75-7E50-934A-A001-E44D7E1151AD}"/>
              </a:ext>
            </a:extLst>
          </p:cNvPr>
          <p:cNvSpPr>
            <a:spLocks noGrp="1"/>
          </p:cNvSpPr>
          <p:nvPr>
            <p:ph type="dt" sz="half" idx="10"/>
          </p:nvPr>
        </p:nvSpPr>
        <p:spPr/>
        <p:txBody>
          <a:bodyPr/>
          <a:lstStyle/>
          <a:p>
            <a:fld id="{4B9F8292-78BF-4340-874A-6573C221C859}" type="datetime1">
              <a:rPr lang="en-US" smtClean="0"/>
              <a:t>2/21/2023</a:t>
            </a:fld>
            <a:endParaRPr lang="en-US"/>
          </a:p>
        </p:txBody>
      </p:sp>
      <p:sp>
        <p:nvSpPr>
          <p:cNvPr id="8" name="Footer Placeholder 7">
            <a:extLst>
              <a:ext uri="{FF2B5EF4-FFF2-40B4-BE49-F238E27FC236}">
                <a16:creationId xmlns:a16="http://schemas.microsoft.com/office/drawing/2014/main" id="{B9A0F22D-504D-4A43-A1A8-F545665C8D2C}"/>
              </a:ext>
            </a:extLst>
          </p:cNvPr>
          <p:cNvSpPr>
            <a:spLocks noGrp="1"/>
          </p:cNvSpPr>
          <p:nvPr>
            <p:ph type="ftr" sz="quarter" idx="11"/>
          </p:nvPr>
        </p:nvSpPr>
        <p:spPr/>
        <p:txBody>
          <a:bodyPr/>
          <a:lstStyle/>
          <a:p>
            <a:r>
              <a:rPr lang="en-US" i="1"/>
              <a:t>Building a network of shared knowledge and collaboration</a:t>
            </a:r>
            <a:endParaRPr lang="en-US"/>
          </a:p>
        </p:txBody>
      </p:sp>
      <p:sp>
        <p:nvSpPr>
          <p:cNvPr id="9" name="Slide Number Placeholder 8">
            <a:extLst>
              <a:ext uri="{FF2B5EF4-FFF2-40B4-BE49-F238E27FC236}">
                <a16:creationId xmlns:a16="http://schemas.microsoft.com/office/drawing/2014/main" id="{C0424386-09DD-0E43-94C4-3C4D6BDEBB9D}"/>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18251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7579-C39F-5A4B-90CE-F01932B549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26E76C-D8F1-5D4C-8910-DBB80EDF5EBF}"/>
              </a:ext>
            </a:extLst>
          </p:cNvPr>
          <p:cNvSpPr>
            <a:spLocks noGrp="1"/>
          </p:cNvSpPr>
          <p:nvPr>
            <p:ph type="dt" sz="half" idx="10"/>
          </p:nvPr>
        </p:nvSpPr>
        <p:spPr/>
        <p:txBody>
          <a:bodyPr/>
          <a:lstStyle/>
          <a:p>
            <a:fld id="{E023637A-14A1-714E-AEA8-8AB896ED8F12}" type="datetime1">
              <a:rPr lang="en-US" smtClean="0"/>
              <a:t>2/21/2023</a:t>
            </a:fld>
            <a:endParaRPr lang="en-US"/>
          </a:p>
        </p:txBody>
      </p:sp>
      <p:sp>
        <p:nvSpPr>
          <p:cNvPr id="4" name="Footer Placeholder 3">
            <a:extLst>
              <a:ext uri="{FF2B5EF4-FFF2-40B4-BE49-F238E27FC236}">
                <a16:creationId xmlns:a16="http://schemas.microsoft.com/office/drawing/2014/main" id="{0F63F106-2C54-E441-B52F-E21BA9795A15}"/>
              </a:ext>
            </a:extLst>
          </p:cNvPr>
          <p:cNvSpPr>
            <a:spLocks noGrp="1"/>
          </p:cNvSpPr>
          <p:nvPr>
            <p:ph type="ftr" sz="quarter" idx="11"/>
          </p:nvPr>
        </p:nvSpPr>
        <p:spPr/>
        <p:txBody>
          <a:bodyPr/>
          <a:lstStyle/>
          <a:p>
            <a:r>
              <a:rPr lang="en-US" i="1"/>
              <a:t>Building a network of shared knowledge and collaboration</a:t>
            </a:r>
            <a:endParaRPr lang="en-US"/>
          </a:p>
        </p:txBody>
      </p:sp>
      <p:sp>
        <p:nvSpPr>
          <p:cNvPr id="5" name="Slide Number Placeholder 4">
            <a:extLst>
              <a:ext uri="{FF2B5EF4-FFF2-40B4-BE49-F238E27FC236}">
                <a16:creationId xmlns:a16="http://schemas.microsoft.com/office/drawing/2014/main" id="{1F4B3479-FDFB-CD4E-A96E-9948AEEC1D52}"/>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99923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DB4E6-837E-1F42-B492-89A5436BFF2E}"/>
              </a:ext>
            </a:extLst>
          </p:cNvPr>
          <p:cNvSpPr>
            <a:spLocks noGrp="1"/>
          </p:cNvSpPr>
          <p:nvPr>
            <p:ph type="dt" sz="half" idx="10"/>
          </p:nvPr>
        </p:nvSpPr>
        <p:spPr/>
        <p:txBody>
          <a:bodyPr/>
          <a:lstStyle/>
          <a:p>
            <a:fld id="{F020EFB1-2116-954F-BBC7-F223688E5CF6}" type="datetime1">
              <a:rPr lang="en-US" smtClean="0"/>
              <a:t>2/21/2023</a:t>
            </a:fld>
            <a:endParaRPr lang="en-US"/>
          </a:p>
        </p:txBody>
      </p:sp>
      <p:sp>
        <p:nvSpPr>
          <p:cNvPr id="3" name="Footer Placeholder 2">
            <a:extLst>
              <a:ext uri="{FF2B5EF4-FFF2-40B4-BE49-F238E27FC236}">
                <a16:creationId xmlns:a16="http://schemas.microsoft.com/office/drawing/2014/main" id="{85A11CF6-7765-7947-89F7-0B951AF9CBD1}"/>
              </a:ext>
            </a:extLst>
          </p:cNvPr>
          <p:cNvSpPr>
            <a:spLocks noGrp="1"/>
          </p:cNvSpPr>
          <p:nvPr>
            <p:ph type="ftr" sz="quarter" idx="11"/>
          </p:nvPr>
        </p:nvSpPr>
        <p:spPr/>
        <p:txBody>
          <a:bodyPr/>
          <a:lstStyle/>
          <a:p>
            <a:r>
              <a:rPr lang="en-US" i="1"/>
              <a:t>Building a network of shared knowledge and collaboration</a:t>
            </a:r>
            <a:endParaRPr lang="en-US"/>
          </a:p>
        </p:txBody>
      </p:sp>
      <p:sp>
        <p:nvSpPr>
          <p:cNvPr id="4" name="Slide Number Placeholder 3">
            <a:extLst>
              <a:ext uri="{FF2B5EF4-FFF2-40B4-BE49-F238E27FC236}">
                <a16:creationId xmlns:a16="http://schemas.microsoft.com/office/drawing/2014/main" id="{C341C1CD-8B13-FF41-B0C2-BAFFE4537082}"/>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68613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3C0C-7319-E442-9755-63C4E6E44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A18815-1291-2242-9A8A-03CB52FBE8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D42F0D-9854-2F40-9AAB-15E50DFF8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E623A-FEF5-254C-990F-6EF675DE1701}"/>
              </a:ext>
            </a:extLst>
          </p:cNvPr>
          <p:cNvSpPr>
            <a:spLocks noGrp="1"/>
          </p:cNvSpPr>
          <p:nvPr>
            <p:ph type="dt" sz="half" idx="10"/>
          </p:nvPr>
        </p:nvSpPr>
        <p:spPr/>
        <p:txBody>
          <a:bodyPr/>
          <a:lstStyle/>
          <a:p>
            <a:fld id="{EA6F8699-AD8C-D446-958B-365986FBD265}" type="datetime1">
              <a:rPr lang="en-US" smtClean="0"/>
              <a:t>2/21/2023</a:t>
            </a:fld>
            <a:endParaRPr lang="en-US"/>
          </a:p>
        </p:txBody>
      </p:sp>
      <p:sp>
        <p:nvSpPr>
          <p:cNvPr id="6" name="Footer Placeholder 5">
            <a:extLst>
              <a:ext uri="{FF2B5EF4-FFF2-40B4-BE49-F238E27FC236}">
                <a16:creationId xmlns:a16="http://schemas.microsoft.com/office/drawing/2014/main" id="{DB187177-E47D-DC4F-A035-9E5AB4923E63}"/>
              </a:ext>
            </a:extLst>
          </p:cNvPr>
          <p:cNvSpPr>
            <a:spLocks noGrp="1"/>
          </p:cNvSpPr>
          <p:nvPr>
            <p:ph type="ftr" sz="quarter" idx="11"/>
          </p:nvPr>
        </p:nvSpPr>
        <p:spPr/>
        <p:txBody>
          <a:bodyPr/>
          <a:lstStyle/>
          <a:p>
            <a:r>
              <a:rPr lang="en-US" i="1"/>
              <a:t>Building a network of shared knowledge and collaboration</a:t>
            </a:r>
            <a:endParaRPr lang="en-US"/>
          </a:p>
        </p:txBody>
      </p:sp>
      <p:sp>
        <p:nvSpPr>
          <p:cNvPr id="7" name="Slide Number Placeholder 6">
            <a:extLst>
              <a:ext uri="{FF2B5EF4-FFF2-40B4-BE49-F238E27FC236}">
                <a16:creationId xmlns:a16="http://schemas.microsoft.com/office/drawing/2014/main" id="{766F4BED-0DA5-7845-BE2D-B2E7CF067A54}"/>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31203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F9B7-5C52-AB48-8C53-11D1E914D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C3A0BD-3404-C849-8DBD-6E3C114D83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8FEE6-D6A3-8E47-8842-EECE145D1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1A229-3C31-464A-A17F-12D0FF160070}"/>
              </a:ext>
            </a:extLst>
          </p:cNvPr>
          <p:cNvSpPr>
            <a:spLocks noGrp="1"/>
          </p:cNvSpPr>
          <p:nvPr>
            <p:ph type="dt" sz="half" idx="10"/>
          </p:nvPr>
        </p:nvSpPr>
        <p:spPr/>
        <p:txBody>
          <a:bodyPr/>
          <a:lstStyle/>
          <a:p>
            <a:fld id="{A14DEC84-6F0F-5E4C-94FB-75466BADAF8C}" type="datetime1">
              <a:rPr lang="en-US" smtClean="0"/>
              <a:t>2/21/2023</a:t>
            </a:fld>
            <a:endParaRPr lang="en-US"/>
          </a:p>
        </p:txBody>
      </p:sp>
      <p:sp>
        <p:nvSpPr>
          <p:cNvPr id="6" name="Footer Placeholder 5">
            <a:extLst>
              <a:ext uri="{FF2B5EF4-FFF2-40B4-BE49-F238E27FC236}">
                <a16:creationId xmlns:a16="http://schemas.microsoft.com/office/drawing/2014/main" id="{C605D7D3-71E3-9440-987B-9FADDCE98556}"/>
              </a:ext>
            </a:extLst>
          </p:cNvPr>
          <p:cNvSpPr>
            <a:spLocks noGrp="1"/>
          </p:cNvSpPr>
          <p:nvPr>
            <p:ph type="ftr" sz="quarter" idx="11"/>
          </p:nvPr>
        </p:nvSpPr>
        <p:spPr/>
        <p:txBody>
          <a:bodyPr/>
          <a:lstStyle/>
          <a:p>
            <a:r>
              <a:rPr lang="en-US" i="1"/>
              <a:t>Building a network of shared knowledge and collaboration</a:t>
            </a:r>
            <a:endParaRPr lang="en-US"/>
          </a:p>
        </p:txBody>
      </p:sp>
      <p:sp>
        <p:nvSpPr>
          <p:cNvPr id="7" name="Slide Number Placeholder 6">
            <a:extLst>
              <a:ext uri="{FF2B5EF4-FFF2-40B4-BE49-F238E27FC236}">
                <a16:creationId xmlns:a16="http://schemas.microsoft.com/office/drawing/2014/main" id="{F595C96B-DFC4-7A45-9ECF-9380DCA6F748}"/>
              </a:ext>
            </a:extLst>
          </p:cNvPr>
          <p:cNvSpPr>
            <a:spLocks noGrp="1"/>
          </p:cNvSpPr>
          <p:nvPr>
            <p:ph type="sldNum" sz="quarter" idx="12"/>
          </p:nvPr>
        </p:nvSpPr>
        <p:spPr/>
        <p:txBody>
          <a:bodyPr/>
          <a:lstStyle/>
          <a:p>
            <a:fld id="{44E00AC8-3785-C74C-B228-A8ED9DFBDF40}" type="slidenum">
              <a:rPr lang="en-US" smtClean="0"/>
              <a:t>‹#›</a:t>
            </a:fld>
            <a:endParaRPr lang="en-US"/>
          </a:p>
        </p:txBody>
      </p:sp>
    </p:spTree>
    <p:extLst>
      <p:ext uri="{BB962C8B-B14F-4D97-AF65-F5344CB8AC3E}">
        <p14:creationId xmlns:p14="http://schemas.microsoft.com/office/powerpoint/2010/main" val="189069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4E7D4-B508-CE4E-941D-A54792ED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12471-6064-CC49-85C5-3077883E9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5001B-321F-B048-B9C1-06707FA54C91}"/>
              </a:ext>
            </a:extLst>
          </p:cNvPr>
          <p:cNvSpPr>
            <a:spLocks noGrp="1"/>
          </p:cNvSpPr>
          <p:nvPr>
            <p:ph type="dt" sz="half" idx="2"/>
          </p:nvPr>
        </p:nvSpPr>
        <p:spPr>
          <a:xfrm>
            <a:off x="6722301" y="6336610"/>
            <a:ext cx="14822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82A05-52A6-3D4E-8608-4E7D187D5428}" type="datetime1">
              <a:rPr lang="en-US" smtClean="0"/>
              <a:t>2/21/2023</a:t>
            </a:fld>
            <a:endParaRPr lang="en-US"/>
          </a:p>
        </p:txBody>
      </p:sp>
      <p:sp>
        <p:nvSpPr>
          <p:cNvPr id="5" name="Footer Placeholder 4">
            <a:extLst>
              <a:ext uri="{FF2B5EF4-FFF2-40B4-BE49-F238E27FC236}">
                <a16:creationId xmlns:a16="http://schemas.microsoft.com/office/drawing/2014/main" id="{9CFD18C9-B973-9347-B9F3-8538E2CC19C9}"/>
              </a:ext>
            </a:extLst>
          </p:cNvPr>
          <p:cNvSpPr>
            <a:spLocks noGrp="1"/>
          </p:cNvSpPr>
          <p:nvPr>
            <p:ph type="ftr" sz="quarter" idx="3"/>
          </p:nvPr>
        </p:nvSpPr>
        <p:spPr>
          <a:xfrm>
            <a:off x="2472470" y="6322866"/>
            <a:ext cx="4114800" cy="365125"/>
          </a:xfrm>
          <a:prstGeom prst="rect">
            <a:avLst/>
          </a:prstGeom>
        </p:spPr>
        <p:txBody>
          <a:bodyPr vert="horz" lIns="91440" tIns="45720" rIns="91440" bIns="45720" rtlCol="0" anchor="ctr"/>
          <a:lstStyle>
            <a:lvl1pPr algn="l">
              <a:defRPr sz="1200" b="0">
                <a:solidFill>
                  <a:schemeClr val="tx1">
                    <a:tint val="75000"/>
                  </a:schemeClr>
                </a:solidFill>
              </a:defRPr>
            </a:lvl1p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D2BBDC2A-EE21-CB48-AAD4-96CC37A20ACF}"/>
              </a:ext>
            </a:extLst>
          </p:cNvPr>
          <p:cNvSpPr>
            <a:spLocks noGrp="1"/>
          </p:cNvSpPr>
          <p:nvPr>
            <p:ph type="sldNum" sz="quarter" idx="4"/>
          </p:nvPr>
        </p:nvSpPr>
        <p:spPr>
          <a:xfrm>
            <a:off x="8562975" y="63373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E00AC8-3785-C74C-B228-A8ED9DFBDF4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FFC7925E-088E-294C-8DEA-BE5CF52F27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4558" y="5748907"/>
            <a:ext cx="1612881" cy="960428"/>
          </a:xfrm>
          <a:prstGeom prst="rect">
            <a:avLst/>
          </a:prstGeom>
        </p:spPr>
      </p:pic>
    </p:spTree>
    <p:extLst>
      <p:ext uri="{BB962C8B-B14F-4D97-AF65-F5344CB8AC3E}">
        <p14:creationId xmlns:p14="http://schemas.microsoft.com/office/powerpoint/2010/main" val="2997875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BD6D5-BAA2-4583-819E-AA9F2BA181C4}" type="datetimeFigureOut">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D8F5-FA02-46A7-869B-AAD219E54B57}" type="slidenum">
              <a:rPr lang="en-US" smtClean="0"/>
              <a:t>‹#›</a:t>
            </a:fld>
            <a:endParaRPr lang="en-US"/>
          </a:p>
        </p:txBody>
      </p:sp>
    </p:spTree>
    <p:extLst>
      <p:ext uri="{BB962C8B-B14F-4D97-AF65-F5344CB8AC3E}">
        <p14:creationId xmlns:p14="http://schemas.microsoft.com/office/powerpoint/2010/main" val="2547643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DF44C-69A7-AD53-5B74-08BE07AE1A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2B5FB-BD2A-38F5-7551-8CAFC85FA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E7B83-638D-CB78-D922-1C0F2903A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8E653-8991-45F1-98C8-071BF200C91F}" type="datetimeFigureOut">
              <a:rPr lang="en-US" smtClean="0"/>
              <a:t>2/21/2023</a:t>
            </a:fld>
            <a:endParaRPr lang="en-US"/>
          </a:p>
        </p:txBody>
      </p:sp>
      <p:sp>
        <p:nvSpPr>
          <p:cNvPr id="5" name="Footer Placeholder 4">
            <a:extLst>
              <a:ext uri="{FF2B5EF4-FFF2-40B4-BE49-F238E27FC236}">
                <a16:creationId xmlns:a16="http://schemas.microsoft.com/office/drawing/2014/main" id="{0F810643-9AE3-7969-5D01-05A08ED0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9F9D78-DA5E-3E4A-173D-5EED56791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7557B-189E-479B-B2A4-9C5D8EB65514}" type="slidenum">
              <a:rPr lang="en-US" smtClean="0"/>
              <a:t>‹#›</a:t>
            </a:fld>
            <a:endParaRPr lang="en-US"/>
          </a:p>
        </p:txBody>
      </p:sp>
    </p:spTree>
    <p:extLst>
      <p:ext uri="{BB962C8B-B14F-4D97-AF65-F5344CB8AC3E}">
        <p14:creationId xmlns:p14="http://schemas.microsoft.com/office/powerpoint/2010/main" val="1256449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hyperlink" Target="mailto:Cfonseca@health.in.gov" TargetMode="External"/><Relationship Id="rId5" Type="http://schemas.openxmlformats.org/officeDocument/2006/relationships/hyperlink" Target="mailto:Kbuenavides@health.in.gov" TargetMode="External"/><Relationship Id="rId4" Type="http://schemas.openxmlformats.org/officeDocument/2006/relationships/hyperlink" Target="mailto:scrowder@health.in.g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charrison1@health.in.gov" TargetMode="External"/><Relationship Id="rId7"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hyperlink" Target="mailto:Lboozer@health.in.gov" TargetMode="External"/><Relationship Id="rId4" Type="http://schemas.openxmlformats.org/officeDocument/2006/relationships/hyperlink" Target="mailto:Lligon@health.in.go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OlHunt@health.in.gov" TargetMode="External"/><Relationship Id="rId2" Type="http://schemas.openxmlformats.org/officeDocument/2006/relationships/image" Target="../media/image17.jpeg"/><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hyperlink" Target="mailto:SaDaniels@health.in.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mailto:Ozarate@health.in.gov"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ilto:scrowder@health.in.gov"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inhealthequitycouncil.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6607"/>
            <a:ext cx="12192000" cy="1608237"/>
          </a:xfrm>
        </p:spPr>
        <p:txBody>
          <a:bodyPr vert="horz" lIns="91440" tIns="45720" rIns="91440" bIns="45720" rtlCol="0" anchor="ctr">
            <a:normAutofit/>
          </a:bodyPr>
          <a:lstStyle/>
          <a:p>
            <a:r>
              <a:rPr lang="en-US" sz="3600" b="1"/>
              <a:t>Introduction of the </a:t>
            </a:r>
            <a:br>
              <a:rPr lang="en-US" sz="3600" b="1"/>
            </a:br>
            <a:r>
              <a:rPr lang="en-US" sz="3600" b="1"/>
              <a:t>Indiana (IN) Health Equity Council (HEC) </a:t>
            </a:r>
            <a:br>
              <a:rPr lang="en-US" sz="3600" b="1"/>
            </a:br>
            <a:r>
              <a:rPr lang="en-US" sz="3600" b="1"/>
              <a:t>Community Health Worker (CHW) Model</a:t>
            </a:r>
          </a:p>
        </p:txBody>
      </p:sp>
      <p:sp>
        <p:nvSpPr>
          <p:cNvPr id="8" name="Slide Number Placeholder 7">
            <a:extLst>
              <a:ext uri="{FF2B5EF4-FFF2-40B4-BE49-F238E27FC236}">
                <a16:creationId xmlns:a16="http://schemas.microsoft.com/office/drawing/2014/main" id="{80E382F1-39F3-444A-970D-51111FA120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8F63A3B-78C7-47BE-AE5E-E10140E04643}" type="slidenum">
              <a:rPr lang="en-US" sz="1000" smtClean="0"/>
              <a:pPr>
                <a:spcAft>
                  <a:spcPts val="600"/>
                </a:spcAft>
              </a:pPr>
              <a:t>1</a:t>
            </a:fld>
            <a:endParaRPr lang="en-US" sz="1000"/>
          </a:p>
        </p:txBody>
      </p:sp>
      <p:grpSp>
        <p:nvGrpSpPr>
          <p:cNvPr id="6" name="Group 5">
            <a:extLst>
              <a:ext uri="{FF2B5EF4-FFF2-40B4-BE49-F238E27FC236}">
                <a16:creationId xmlns:a16="http://schemas.microsoft.com/office/drawing/2014/main" id="{83B84243-6CCE-014C-D86D-9475A574758C}"/>
              </a:ext>
            </a:extLst>
          </p:cNvPr>
          <p:cNvGrpSpPr/>
          <p:nvPr/>
        </p:nvGrpSpPr>
        <p:grpSpPr>
          <a:xfrm>
            <a:off x="2093322" y="2735631"/>
            <a:ext cx="8006656" cy="1386685"/>
            <a:chOff x="2092672" y="2435146"/>
            <a:chExt cx="8006656" cy="1386685"/>
          </a:xfrm>
        </p:grpSpPr>
        <p:pic>
          <p:nvPicPr>
            <p:cNvPr id="4" name="Picture 4" descr="A picture containing text&#10;&#10;Description automatically generated">
              <a:extLst>
                <a:ext uri="{FF2B5EF4-FFF2-40B4-BE49-F238E27FC236}">
                  <a16:creationId xmlns:a16="http://schemas.microsoft.com/office/drawing/2014/main" id="{05088359-1248-4B7E-985B-A0A320418877}"/>
                </a:ext>
              </a:extLst>
            </p:cNvPr>
            <p:cNvPicPr>
              <a:picLocks noChangeAspect="1"/>
            </p:cNvPicPr>
            <p:nvPr/>
          </p:nvPicPr>
          <p:blipFill>
            <a:blip r:embed="rId2"/>
            <a:stretch>
              <a:fillRect/>
            </a:stretch>
          </p:blipFill>
          <p:spPr>
            <a:xfrm>
              <a:off x="4972835" y="2539417"/>
              <a:ext cx="2577717" cy="1282414"/>
            </a:xfrm>
            <a:prstGeom prst="rect">
              <a:avLst/>
            </a:prstGeom>
          </p:spPr>
        </p:pic>
        <p:pic>
          <p:nvPicPr>
            <p:cNvPr id="5" name="Picture 5" descr="Logo&#10;&#10;Description automatically generated">
              <a:extLst>
                <a:ext uri="{FF2B5EF4-FFF2-40B4-BE49-F238E27FC236}">
                  <a16:creationId xmlns:a16="http://schemas.microsoft.com/office/drawing/2014/main" id="{1870303D-9C3B-4538-8DC7-B208592F6EE1}"/>
                </a:ext>
              </a:extLst>
            </p:cNvPr>
            <p:cNvPicPr>
              <a:picLocks noChangeAspect="1"/>
            </p:cNvPicPr>
            <p:nvPr/>
          </p:nvPicPr>
          <p:blipFill>
            <a:blip r:embed="rId3"/>
            <a:stretch>
              <a:fillRect/>
            </a:stretch>
          </p:blipFill>
          <p:spPr>
            <a:xfrm>
              <a:off x="7550552" y="2435146"/>
              <a:ext cx="2548776" cy="1338107"/>
            </a:xfrm>
            <a:prstGeom prst="rect">
              <a:avLst/>
            </a:prstGeom>
          </p:spPr>
        </p:pic>
        <p:pic>
          <p:nvPicPr>
            <p:cNvPr id="11" name="Picture 10" descr="Logo&#10;&#10;Description automatically generated">
              <a:extLst>
                <a:ext uri="{FF2B5EF4-FFF2-40B4-BE49-F238E27FC236}">
                  <a16:creationId xmlns:a16="http://schemas.microsoft.com/office/drawing/2014/main" id="{6B0CAED1-7B74-48C2-A5A4-3FA85C211550}"/>
                </a:ext>
              </a:extLst>
            </p:cNvPr>
            <p:cNvPicPr>
              <a:picLocks noChangeAspect="1"/>
            </p:cNvPicPr>
            <p:nvPr/>
          </p:nvPicPr>
          <p:blipFill>
            <a:blip r:embed="rId4"/>
            <a:stretch>
              <a:fillRect/>
            </a:stretch>
          </p:blipFill>
          <p:spPr>
            <a:xfrm>
              <a:off x="2092672" y="2825466"/>
              <a:ext cx="2582971" cy="710316"/>
            </a:xfrm>
            <a:prstGeom prst="rect">
              <a:avLst/>
            </a:prstGeom>
          </p:spPr>
        </p:pic>
      </p:grpSp>
      <p:sp>
        <p:nvSpPr>
          <p:cNvPr id="9" name="TextBox 8">
            <a:extLst>
              <a:ext uri="{FF2B5EF4-FFF2-40B4-BE49-F238E27FC236}">
                <a16:creationId xmlns:a16="http://schemas.microsoft.com/office/drawing/2014/main" id="{756BAB0F-AC8E-7D06-BAB2-8F102C75E06B}"/>
              </a:ext>
            </a:extLst>
          </p:cNvPr>
          <p:cNvSpPr txBox="1"/>
          <p:nvPr/>
        </p:nvSpPr>
        <p:spPr>
          <a:xfrm>
            <a:off x="48565" y="4726656"/>
            <a:ext cx="12192000" cy="461665"/>
          </a:xfrm>
          <a:prstGeom prst="rect">
            <a:avLst/>
          </a:prstGeom>
          <a:noFill/>
        </p:spPr>
        <p:txBody>
          <a:bodyPr wrap="square" rtlCol="0">
            <a:spAutoFit/>
          </a:bodyPr>
          <a:lstStyle/>
          <a:p>
            <a:pPr algn="ctr"/>
            <a:r>
              <a:rPr lang="en-US" sz="2400"/>
              <a:t>Presented by:</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9397-1B72-587E-D9C7-813D476FAC1E}"/>
              </a:ext>
            </a:extLst>
          </p:cNvPr>
          <p:cNvSpPr>
            <a:spLocks noGrp="1"/>
          </p:cNvSpPr>
          <p:nvPr>
            <p:ph type="title"/>
          </p:nvPr>
        </p:nvSpPr>
        <p:spPr/>
        <p:txBody>
          <a:bodyPr/>
          <a:lstStyle/>
          <a:p>
            <a:r>
              <a:rPr lang="en-US">
                <a:cs typeface="Calibri Light"/>
              </a:rPr>
              <a:t>What does the IN HEC CHW Model Look Like?</a:t>
            </a:r>
            <a:endParaRPr lang="en-US"/>
          </a:p>
        </p:txBody>
      </p:sp>
      <p:sp>
        <p:nvSpPr>
          <p:cNvPr id="4" name="Date Placeholder 3">
            <a:extLst>
              <a:ext uri="{FF2B5EF4-FFF2-40B4-BE49-F238E27FC236}">
                <a16:creationId xmlns:a16="http://schemas.microsoft.com/office/drawing/2014/main" id="{468EC8E1-32BD-BDFF-31A1-77DDC20C853D}"/>
              </a:ext>
            </a:extLst>
          </p:cNvPr>
          <p:cNvSpPr>
            <a:spLocks noGrp="1"/>
          </p:cNvSpPr>
          <p:nvPr>
            <p:ph type="dt" sz="half" idx="10"/>
          </p:nvPr>
        </p:nvSpPr>
        <p:spPr/>
        <p:txBody>
          <a:bodyPr/>
          <a:lstStyle/>
          <a:p>
            <a:fld id="{447F8C03-D27D-9349-A911-E9508D2D7273}" type="datetime1">
              <a:rPr lang="en-US" smtClean="0"/>
              <a:t>2/21/2023</a:t>
            </a:fld>
            <a:endParaRPr lang="en-US"/>
          </a:p>
        </p:txBody>
      </p:sp>
      <p:sp>
        <p:nvSpPr>
          <p:cNvPr id="5" name="Footer Placeholder 4">
            <a:extLst>
              <a:ext uri="{FF2B5EF4-FFF2-40B4-BE49-F238E27FC236}">
                <a16:creationId xmlns:a16="http://schemas.microsoft.com/office/drawing/2014/main" id="{9314DFC5-F34F-2BBA-BD98-695826743442}"/>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330EA999-6CC5-511A-5EEE-5B6A09B73A53}"/>
              </a:ext>
            </a:extLst>
          </p:cNvPr>
          <p:cNvSpPr>
            <a:spLocks noGrp="1"/>
          </p:cNvSpPr>
          <p:nvPr>
            <p:ph type="sldNum" sz="quarter" idx="12"/>
          </p:nvPr>
        </p:nvSpPr>
        <p:spPr/>
        <p:txBody>
          <a:bodyPr/>
          <a:lstStyle/>
          <a:p>
            <a:fld id="{44E00AC8-3785-C74C-B228-A8ED9DFBDF40}" type="slidenum">
              <a:rPr lang="en-US" smtClean="0"/>
              <a:t>10</a:t>
            </a:fld>
            <a:endParaRPr lang="en-US"/>
          </a:p>
        </p:txBody>
      </p:sp>
    </p:spTree>
    <p:extLst>
      <p:ext uri="{BB962C8B-B14F-4D97-AF65-F5344CB8AC3E}">
        <p14:creationId xmlns:p14="http://schemas.microsoft.com/office/powerpoint/2010/main" val="316194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3C0D3C34-40CA-4ABF-8AA2-972286906BB2}"/>
              </a:ext>
            </a:extLst>
          </p:cNvPr>
          <p:cNvPicPr>
            <a:picLocks noChangeAspect="1"/>
          </p:cNvPicPr>
          <p:nvPr/>
        </p:nvPicPr>
        <p:blipFill rotWithShape="1">
          <a:blip r:embed="rId2"/>
          <a:srcRect t="111" b="913"/>
          <a:stretch/>
        </p:blipFill>
        <p:spPr>
          <a:xfrm>
            <a:off x="5630779" y="90544"/>
            <a:ext cx="6370552" cy="6669973"/>
          </a:xfrm>
          <a:prstGeom prst="rect">
            <a:avLst/>
          </a:prstGeom>
        </p:spPr>
      </p:pic>
      <p:sp>
        <p:nvSpPr>
          <p:cNvPr id="5" name="Title 4">
            <a:extLst>
              <a:ext uri="{FF2B5EF4-FFF2-40B4-BE49-F238E27FC236}">
                <a16:creationId xmlns:a16="http://schemas.microsoft.com/office/drawing/2014/main" id="{D9F6A596-ED19-4718-9C2A-8A85EAB8440E}"/>
              </a:ext>
            </a:extLst>
          </p:cNvPr>
          <p:cNvSpPr>
            <a:spLocks noGrp="1"/>
          </p:cNvSpPr>
          <p:nvPr>
            <p:ph type="title"/>
          </p:nvPr>
        </p:nvSpPr>
        <p:spPr>
          <a:xfrm>
            <a:off x="606761" y="178769"/>
            <a:ext cx="6370551" cy="1128068"/>
          </a:xfrm>
        </p:spPr>
        <p:txBody>
          <a:bodyPr vert="horz" lIns="91440" tIns="45720" rIns="91440" bIns="45720" rtlCol="0" anchor="ctr">
            <a:normAutofit fontScale="90000"/>
          </a:bodyPr>
          <a:lstStyle/>
          <a:p>
            <a:r>
              <a:rPr lang="en-US" sz="4000" b="1"/>
              <a:t>IN-HEC CHW Model</a:t>
            </a:r>
            <a:br>
              <a:rPr lang="en-US" sz="4000" b="1"/>
            </a:br>
            <a:r>
              <a:rPr lang="en-US" sz="2200" b="1" i="1"/>
              <a:t>Building a network of shared knowledge and collaboration</a:t>
            </a:r>
            <a:endParaRPr lang="en-US" sz="4000" i="1"/>
          </a:p>
        </p:txBody>
      </p:sp>
      <p:sp>
        <p:nvSpPr>
          <p:cNvPr id="22" name="Content Placeholder 21">
            <a:extLst>
              <a:ext uri="{FF2B5EF4-FFF2-40B4-BE49-F238E27FC236}">
                <a16:creationId xmlns:a16="http://schemas.microsoft.com/office/drawing/2014/main" id="{1DB73E31-39BB-4D2E-BAF0-B79A62821739}"/>
              </a:ext>
            </a:extLst>
          </p:cNvPr>
          <p:cNvSpPr>
            <a:spLocks noGrp="1"/>
          </p:cNvSpPr>
          <p:nvPr>
            <p:ph type="body" sz="half" idx="2"/>
          </p:nvPr>
        </p:nvSpPr>
        <p:spPr>
          <a:xfrm>
            <a:off x="590719" y="1491917"/>
            <a:ext cx="5505281" cy="4122820"/>
          </a:xfrm>
        </p:spPr>
        <p:txBody>
          <a:bodyPr vert="horz" lIns="91440" tIns="45720" rIns="91440" bIns="45720" rtlCol="0" anchor="t">
            <a:normAutofit lnSpcReduction="10000"/>
          </a:bodyPr>
          <a:lstStyle/>
          <a:p>
            <a:r>
              <a:rPr lang="en-US"/>
              <a:t>This model involves having at least 1 District Health Equity Council CHW in each of the </a:t>
            </a:r>
            <a:r>
              <a:rPr lang="en-US" b="1"/>
              <a:t>10 Public Health Preparedness Districts </a:t>
            </a:r>
            <a:r>
              <a:rPr lang="en-US"/>
              <a:t>in Indiana.</a:t>
            </a:r>
          </a:p>
          <a:p>
            <a:pPr marL="342900" indent="-342900">
              <a:buFont typeface="Wingdings" pitchFamily="2" charset="2"/>
              <a:buChar char="Ø"/>
            </a:pPr>
            <a:r>
              <a:rPr lang="en-US"/>
              <a:t>For the purpose of better preparing the state for the next public health emergency</a:t>
            </a:r>
          </a:p>
          <a:p>
            <a:endParaRPr lang="en-US"/>
          </a:p>
          <a:p>
            <a:r>
              <a:rPr lang="en-US"/>
              <a:t>A </a:t>
            </a:r>
            <a:r>
              <a:rPr lang="en-US" b="1"/>
              <a:t>Community Health Worker (CHW) </a:t>
            </a:r>
            <a:r>
              <a:rPr lang="en-US"/>
              <a:t>is a frontline public health worker who is a trusted member of and/or has an unusually close understanding of the community served. This trusting relationship enables the CHW to serve as a liaison/link/intermediary between health/social services and the community to facilitate access to services and improve the quality and cultural competence of service delivery. </a:t>
            </a:r>
          </a:p>
          <a:p>
            <a:r>
              <a:rPr lang="en-US"/>
              <a:t>A community health worker also builds individual and community capacity by increasing health knowledge and self-sufficiency through a range of activities such as outreach, community education, informal counseling, social support, and advocacy.</a:t>
            </a:r>
          </a:p>
          <a:p>
            <a:endParaRPr lang="en-US"/>
          </a:p>
        </p:txBody>
      </p:sp>
      <p:sp>
        <p:nvSpPr>
          <p:cNvPr id="3" name="Slide Number Placeholder 2">
            <a:extLst>
              <a:ext uri="{FF2B5EF4-FFF2-40B4-BE49-F238E27FC236}">
                <a16:creationId xmlns:a16="http://schemas.microsoft.com/office/drawing/2014/main" id="{0A188E5A-BF47-49D0-83F8-A76752533F2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3129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A92C1F2D-62DA-CF4D-8E28-EDFE388EE66F}"/>
              </a:ext>
            </a:extLst>
          </p:cNvPr>
          <p:cNvSpPr>
            <a:spLocks noGrp="1"/>
          </p:cNvSpPr>
          <p:nvPr>
            <p:ph type="title"/>
          </p:nvPr>
        </p:nvSpPr>
        <p:spPr>
          <a:xfrm>
            <a:off x="838200" y="465333"/>
            <a:ext cx="10515600" cy="832847"/>
          </a:xfrm>
        </p:spPr>
        <p:txBody>
          <a:bodyPr>
            <a:normAutofit/>
          </a:bodyPr>
          <a:lstStyle/>
          <a:p>
            <a:pPr algn="ctr"/>
            <a:r>
              <a:rPr lang="en-US" b="1"/>
              <a:t>District Health Equity Council (HEC) </a:t>
            </a:r>
            <a:r>
              <a:rPr lang="en-US" b="1" u="sng"/>
              <a:t>Example</a:t>
            </a:r>
          </a:p>
        </p:txBody>
      </p:sp>
      <p:grpSp>
        <p:nvGrpSpPr>
          <p:cNvPr id="7" name="Group 6">
            <a:extLst>
              <a:ext uri="{FF2B5EF4-FFF2-40B4-BE49-F238E27FC236}">
                <a16:creationId xmlns:a16="http://schemas.microsoft.com/office/drawing/2014/main" id="{0C7EBC1B-7C17-CEEC-0942-D111CBB659A5}"/>
              </a:ext>
            </a:extLst>
          </p:cNvPr>
          <p:cNvGrpSpPr/>
          <p:nvPr/>
        </p:nvGrpSpPr>
        <p:grpSpPr>
          <a:xfrm>
            <a:off x="729640" y="1737317"/>
            <a:ext cx="10576535" cy="3876054"/>
            <a:chOff x="453470" y="1422833"/>
            <a:chExt cx="10576535" cy="3876054"/>
          </a:xfrm>
        </p:grpSpPr>
        <p:sp>
          <p:nvSpPr>
            <p:cNvPr id="4" name="Oval 3">
              <a:extLst>
                <a:ext uri="{FF2B5EF4-FFF2-40B4-BE49-F238E27FC236}">
                  <a16:creationId xmlns:a16="http://schemas.microsoft.com/office/drawing/2014/main" id="{A556567E-C674-C441-8FA0-D303DC97F9EA}"/>
                </a:ext>
              </a:extLst>
            </p:cNvPr>
            <p:cNvSpPr/>
            <p:nvPr/>
          </p:nvSpPr>
          <p:spPr>
            <a:xfrm>
              <a:off x="4540684" y="1578343"/>
              <a:ext cx="2041743" cy="152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District #</a:t>
              </a:r>
            </a:p>
            <a:p>
              <a:pPr algn="ctr"/>
              <a:r>
                <a:rPr lang="en-US"/>
                <a:t>HEC CHW</a:t>
              </a:r>
            </a:p>
          </p:txBody>
        </p:sp>
        <p:cxnSp>
          <p:nvCxnSpPr>
            <p:cNvPr id="6" name="Straight Connector 5">
              <a:extLst>
                <a:ext uri="{FF2B5EF4-FFF2-40B4-BE49-F238E27FC236}">
                  <a16:creationId xmlns:a16="http://schemas.microsoft.com/office/drawing/2014/main" id="{D009E320-0A50-8340-A439-9E606241181A}"/>
                </a:ext>
              </a:extLst>
            </p:cNvPr>
            <p:cNvCxnSpPr>
              <a:cxnSpLocks/>
            </p:cNvCxnSpPr>
            <p:nvPr/>
          </p:nvCxnSpPr>
          <p:spPr>
            <a:xfrm flipH="1">
              <a:off x="3585838" y="2577010"/>
              <a:ext cx="1060769" cy="110312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B9F015-CCE9-034E-9D69-DC561C1E4B36}"/>
                </a:ext>
              </a:extLst>
            </p:cNvPr>
            <p:cNvSpPr txBox="1"/>
            <p:nvPr/>
          </p:nvSpPr>
          <p:spPr>
            <a:xfrm>
              <a:off x="1787617" y="3566498"/>
              <a:ext cx="1885966" cy="923330"/>
            </a:xfrm>
            <a:prstGeom prst="rect">
              <a:avLst/>
            </a:prstGeom>
            <a:noFill/>
          </p:spPr>
          <p:txBody>
            <a:bodyPr wrap="none" rtlCol="0">
              <a:spAutoFit/>
            </a:bodyPr>
            <a:lstStyle/>
            <a:p>
              <a:pPr algn="ctr"/>
              <a:r>
                <a:rPr lang="en-US"/>
                <a:t>CHW serving </a:t>
              </a:r>
            </a:p>
            <a:p>
              <a:pPr algn="ctr"/>
              <a:r>
                <a:rPr lang="en-US" b="1"/>
                <a:t>African American </a:t>
              </a:r>
            </a:p>
            <a:p>
              <a:pPr algn="ctr"/>
              <a:r>
                <a:rPr lang="en-US" b="1"/>
                <a:t>Community</a:t>
              </a:r>
            </a:p>
          </p:txBody>
        </p:sp>
        <p:cxnSp>
          <p:nvCxnSpPr>
            <p:cNvPr id="10" name="Straight Connector 9">
              <a:extLst>
                <a:ext uri="{FF2B5EF4-FFF2-40B4-BE49-F238E27FC236}">
                  <a16:creationId xmlns:a16="http://schemas.microsoft.com/office/drawing/2014/main" id="{8791225D-0B01-A54C-BC77-B82B4AE10879}"/>
                </a:ext>
              </a:extLst>
            </p:cNvPr>
            <p:cNvCxnSpPr>
              <a:cxnSpLocks/>
            </p:cNvCxnSpPr>
            <p:nvPr/>
          </p:nvCxnSpPr>
          <p:spPr>
            <a:xfrm flipH="1">
              <a:off x="4861455" y="3061533"/>
              <a:ext cx="463060" cy="6899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8B4502-12DC-604E-B1EA-A354432F9DED}"/>
                </a:ext>
              </a:extLst>
            </p:cNvPr>
            <p:cNvSpPr txBox="1"/>
            <p:nvPr/>
          </p:nvSpPr>
          <p:spPr>
            <a:xfrm>
              <a:off x="3978572" y="4115614"/>
              <a:ext cx="2156360" cy="646331"/>
            </a:xfrm>
            <a:prstGeom prst="rect">
              <a:avLst/>
            </a:prstGeom>
            <a:noFill/>
          </p:spPr>
          <p:txBody>
            <a:bodyPr wrap="none" rtlCol="0">
              <a:spAutoFit/>
            </a:bodyPr>
            <a:lstStyle/>
            <a:p>
              <a:r>
                <a:rPr lang="en-US"/>
                <a:t>CHW serving </a:t>
              </a:r>
            </a:p>
            <a:p>
              <a:r>
                <a:rPr lang="en-US" b="1"/>
                <a:t>Hispanic Community</a:t>
              </a:r>
            </a:p>
          </p:txBody>
        </p:sp>
        <p:cxnSp>
          <p:nvCxnSpPr>
            <p:cNvPr id="14" name="Straight Connector 13">
              <a:extLst>
                <a:ext uri="{FF2B5EF4-FFF2-40B4-BE49-F238E27FC236}">
                  <a16:creationId xmlns:a16="http://schemas.microsoft.com/office/drawing/2014/main" id="{238486F5-0123-8949-B75B-8BEBD9BA553E}"/>
                </a:ext>
              </a:extLst>
            </p:cNvPr>
            <p:cNvCxnSpPr>
              <a:stCxn id="4" idx="5"/>
            </p:cNvCxnSpPr>
            <p:nvPr/>
          </p:nvCxnSpPr>
          <p:spPr>
            <a:xfrm>
              <a:off x="6283421" y="2882722"/>
              <a:ext cx="722268" cy="10379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52B42F-D9A2-174C-859C-77D10A11B574}"/>
                </a:ext>
              </a:extLst>
            </p:cNvPr>
            <p:cNvSpPr txBox="1"/>
            <p:nvPr/>
          </p:nvSpPr>
          <p:spPr>
            <a:xfrm>
              <a:off x="6792152" y="4078642"/>
              <a:ext cx="1947969" cy="646331"/>
            </a:xfrm>
            <a:prstGeom prst="rect">
              <a:avLst/>
            </a:prstGeom>
            <a:noFill/>
          </p:spPr>
          <p:txBody>
            <a:bodyPr wrap="none" rtlCol="0">
              <a:spAutoFit/>
            </a:bodyPr>
            <a:lstStyle/>
            <a:p>
              <a:r>
                <a:rPr lang="en-US"/>
                <a:t>CHW serving </a:t>
              </a:r>
            </a:p>
            <a:p>
              <a:r>
                <a:rPr lang="en-US" b="1"/>
                <a:t>Amish Community</a:t>
              </a:r>
            </a:p>
          </p:txBody>
        </p:sp>
        <p:cxnSp>
          <p:nvCxnSpPr>
            <p:cNvPr id="17" name="Straight Connector 16">
              <a:extLst>
                <a:ext uri="{FF2B5EF4-FFF2-40B4-BE49-F238E27FC236}">
                  <a16:creationId xmlns:a16="http://schemas.microsoft.com/office/drawing/2014/main" id="{36245E25-15CC-BA41-83EE-380417A48458}"/>
                </a:ext>
              </a:extLst>
            </p:cNvPr>
            <p:cNvCxnSpPr>
              <a:cxnSpLocks/>
              <a:stCxn id="4" idx="6"/>
            </p:cNvCxnSpPr>
            <p:nvPr/>
          </p:nvCxnSpPr>
          <p:spPr>
            <a:xfrm>
              <a:off x="6582427" y="2342431"/>
              <a:ext cx="1636814" cy="93345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823AD05-FDDA-E847-A48D-C7DCA3A637BE}"/>
                </a:ext>
              </a:extLst>
            </p:cNvPr>
            <p:cNvSpPr txBox="1"/>
            <p:nvPr/>
          </p:nvSpPr>
          <p:spPr>
            <a:xfrm>
              <a:off x="8310991" y="3264450"/>
              <a:ext cx="2719014" cy="646331"/>
            </a:xfrm>
            <a:prstGeom prst="rect">
              <a:avLst/>
            </a:prstGeom>
            <a:noFill/>
          </p:spPr>
          <p:txBody>
            <a:bodyPr wrap="none" rtlCol="0">
              <a:spAutoFit/>
            </a:bodyPr>
            <a:lstStyle/>
            <a:p>
              <a:r>
                <a:rPr lang="en-US"/>
                <a:t>CHW serving </a:t>
              </a:r>
            </a:p>
            <a:p>
              <a:r>
                <a:rPr lang="en-US" b="1"/>
                <a:t>Burmese/Chin Community</a:t>
              </a:r>
            </a:p>
          </p:txBody>
        </p:sp>
        <p:cxnSp>
          <p:nvCxnSpPr>
            <p:cNvPr id="20" name="Straight Connector 19">
              <a:extLst>
                <a:ext uri="{FF2B5EF4-FFF2-40B4-BE49-F238E27FC236}">
                  <a16:creationId xmlns:a16="http://schemas.microsoft.com/office/drawing/2014/main" id="{6BDAED78-241C-DD4B-8F5B-9218E0927E76}"/>
                </a:ext>
              </a:extLst>
            </p:cNvPr>
            <p:cNvCxnSpPr>
              <a:cxnSpLocks/>
            </p:cNvCxnSpPr>
            <p:nvPr/>
          </p:nvCxnSpPr>
          <p:spPr>
            <a:xfrm flipH="1" flipV="1">
              <a:off x="3069787" y="1664208"/>
              <a:ext cx="1514406" cy="265562"/>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66AD15B-50AD-A443-AF55-74006FB3E77A}"/>
                </a:ext>
              </a:extLst>
            </p:cNvPr>
            <p:cNvSpPr txBox="1"/>
            <p:nvPr/>
          </p:nvSpPr>
          <p:spPr>
            <a:xfrm>
              <a:off x="1395021" y="1422833"/>
              <a:ext cx="1825371" cy="923330"/>
            </a:xfrm>
            <a:prstGeom prst="rect">
              <a:avLst/>
            </a:prstGeom>
            <a:noFill/>
          </p:spPr>
          <p:txBody>
            <a:bodyPr wrap="none" rtlCol="0">
              <a:spAutoFit/>
            </a:bodyPr>
            <a:lstStyle/>
            <a:p>
              <a:pPr algn="ctr"/>
              <a:r>
                <a:rPr lang="en-US"/>
                <a:t>CHW serving </a:t>
              </a:r>
            </a:p>
            <a:p>
              <a:pPr algn="ctr"/>
              <a:r>
                <a:rPr lang="en-US" b="1"/>
                <a:t>Native American </a:t>
              </a:r>
            </a:p>
            <a:p>
              <a:pPr algn="ctr"/>
              <a:r>
                <a:rPr lang="en-US" b="1"/>
                <a:t>Community</a:t>
              </a:r>
            </a:p>
          </p:txBody>
        </p:sp>
        <p:cxnSp>
          <p:nvCxnSpPr>
            <p:cNvPr id="23" name="Straight Connector 22">
              <a:extLst>
                <a:ext uri="{FF2B5EF4-FFF2-40B4-BE49-F238E27FC236}">
                  <a16:creationId xmlns:a16="http://schemas.microsoft.com/office/drawing/2014/main" id="{C7E17353-FAFC-9E40-87F3-D9E893A1A506}"/>
                </a:ext>
              </a:extLst>
            </p:cNvPr>
            <p:cNvCxnSpPr>
              <a:cxnSpLocks/>
            </p:cNvCxnSpPr>
            <p:nvPr/>
          </p:nvCxnSpPr>
          <p:spPr>
            <a:xfrm flipV="1">
              <a:off x="6457465" y="1973848"/>
              <a:ext cx="1113197" cy="1085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6B2B03D-2193-8C41-8F3B-21F77B166973}"/>
                </a:ext>
              </a:extLst>
            </p:cNvPr>
            <p:cNvSpPr txBox="1"/>
            <p:nvPr/>
          </p:nvSpPr>
          <p:spPr>
            <a:xfrm>
              <a:off x="7625873" y="1779299"/>
              <a:ext cx="2228495" cy="646331"/>
            </a:xfrm>
            <a:prstGeom prst="rect">
              <a:avLst/>
            </a:prstGeom>
            <a:noFill/>
          </p:spPr>
          <p:txBody>
            <a:bodyPr wrap="none" rtlCol="0">
              <a:spAutoFit/>
            </a:bodyPr>
            <a:lstStyle/>
            <a:p>
              <a:r>
                <a:rPr lang="en-US"/>
                <a:t>CHW serving </a:t>
              </a:r>
            </a:p>
            <a:p>
              <a:r>
                <a:rPr lang="en-US" b="1"/>
                <a:t>Disabled Community </a:t>
              </a:r>
            </a:p>
          </p:txBody>
        </p:sp>
        <p:sp>
          <p:nvSpPr>
            <p:cNvPr id="25" name="Arc 24">
              <a:extLst>
                <a:ext uri="{FF2B5EF4-FFF2-40B4-BE49-F238E27FC236}">
                  <a16:creationId xmlns:a16="http://schemas.microsoft.com/office/drawing/2014/main" id="{5AF18063-2196-1643-82AC-37D6AD4C8D93}"/>
                </a:ext>
              </a:extLst>
            </p:cNvPr>
            <p:cNvSpPr/>
            <p:nvPr/>
          </p:nvSpPr>
          <p:spPr>
            <a:xfrm>
              <a:off x="1704743" y="1422833"/>
              <a:ext cx="1515649" cy="116492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A48076F1-D6D5-4248-A950-C26F9ACD20B8}"/>
                </a:ext>
              </a:extLst>
            </p:cNvPr>
            <p:cNvSpPr/>
            <p:nvPr/>
          </p:nvSpPr>
          <p:spPr>
            <a:xfrm>
              <a:off x="2188335" y="3384327"/>
              <a:ext cx="1515649" cy="1164921"/>
            </a:xfrm>
            <a:prstGeom prst="arc">
              <a:avLst>
                <a:gd name="adj1" fmla="val 16200000"/>
                <a:gd name="adj2" fmla="val 11616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2F45AB65-373F-6F4E-8767-8D81F6689707}"/>
                </a:ext>
              </a:extLst>
            </p:cNvPr>
            <p:cNvSpPr/>
            <p:nvPr/>
          </p:nvSpPr>
          <p:spPr>
            <a:xfrm rot="18814044">
              <a:off x="4032283" y="3856318"/>
              <a:ext cx="1515649" cy="1164921"/>
            </a:xfrm>
            <a:prstGeom prst="arc">
              <a:avLst>
                <a:gd name="adj1" fmla="val 16200000"/>
                <a:gd name="adj2" fmla="val 11616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8EB8C6C7-27DA-FE40-8114-D15B0B85B961}"/>
                </a:ext>
              </a:extLst>
            </p:cNvPr>
            <p:cNvSpPr/>
            <p:nvPr/>
          </p:nvSpPr>
          <p:spPr>
            <a:xfrm rot="18211318">
              <a:off x="6422293" y="3958602"/>
              <a:ext cx="1515649" cy="116492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8460F0CE-0E33-B540-8459-F109CBCE1394}"/>
                </a:ext>
              </a:extLst>
            </p:cNvPr>
            <p:cNvSpPr/>
            <p:nvPr/>
          </p:nvSpPr>
          <p:spPr>
            <a:xfrm rot="16359952">
              <a:off x="7865652" y="3243382"/>
              <a:ext cx="1515649" cy="1164921"/>
            </a:xfrm>
            <a:prstGeom prst="arc">
              <a:avLst>
                <a:gd name="adj1" fmla="val 16200000"/>
                <a:gd name="adj2" fmla="val 11616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C402FA71-ADF6-2C43-A976-1079B956FEDE}"/>
                </a:ext>
              </a:extLst>
            </p:cNvPr>
            <p:cNvSpPr/>
            <p:nvPr/>
          </p:nvSpPr>
          <p:spPr>
            <a:xfrm rot="14687156">
              <a:off x="7387099" y="1776350"/>
              <a:ext cx="1515649" cy="1164921"/>
            </a:xfrm>
            <a:prstGeom prst="arc">
              <a:avLst>
                <a:gd name="adj1" fmla="val 16200000"/>
                <a:gd name="adj2" fmla="val 11616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C05A62F-D552-458A-89FD-52DF6F5EDE0E}"/>
                </a:ext>
              </a:extLst>
            </p:cNvPr>
            <p:cNvCxnSpPr>
              <a:cxnSpLocks/>
            </p:cNvCxnSpPr>
            <p:nvPr/>
          </p:nvCxnSpPr>
          <p:spPr>
            <a:xfrm flipH="1">
              <a:off x="3082918" y="2423402"/>
              <a:ext cx="1488145" cy="401769"/>
            </a:xfrm>
            <a:prstGeom prst="line">
              <a:avLst/>
            </a:prstGeom>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E2067B40-4682-491C-8221-91869C0558FE}"/>
                </a:ext>
              </a:extLst>
            </p:cNvPr>
            <p:cNvSpPr/>
            <p:nvPr/>
          </p:nvSpPr>
          <p:spPr>
            <a:xfrm>
              <a:off x="453470" y="2368488"/>
              <a:ext cx="2609028" cy="1164921"/>
            </a:xfrm>
            <a:prstGeom prst="arc">
              <a:avLst>
                <a:gd name="adj1" fmla="val 16200000"/>
                <a:gd name="adj2" fmla="val 1161641"/>
              </a:avLst>
            </a:prstGeom>
          </p:spPr>
          <p:style>
            <a:lnRef idx="1">
              <a:schemeClr val="accent1"/>
            </a:lnRef>
            <a:fillRef idx="0">
              <a:schemeClr val="accent1"/>
            </a:fillRef>
            <a:effectRef idx="0">
              <a:schemeClr val="accent1"/>
            </a:effectRef>
            <a:fontRef idx="minor">
              <a:schemeClr val="tx1"/>
            </a:fontRef>
          </p:style>
          <p:txBody>
            <a:bodyPr rtlCol="0" anchor="ctr"/>
            <a:lstStyle/>
            <a:p>
              <a:r>
                <a:rPr lang="en-US" b="1"/>
                <a:t>LHD/FQHC</a:t>
              </a:r>
            </a:p>
          </p:txBody>
        </p:sp>
      </p:grpSp>
      <p:sp>
        <p:nvSpPr>
          <p:cNvPr id="3" name="Slide Number Placeholder 2">
            <a:extLst>
              <a:ext uri="{FF2B5EF4-FFF2-40B4-BE49-F238E27FC236}">
                <a16:creationId xmlns:a16="http://schemas.microsoft.com/office/drawing/2014/main" id="{0C974DD3-AAA1-47B4-8214-BB2D2C5C449E}"/>
              </a:ext>
            </a:extLst>
          </p:cNvPr>
          <p:cNvSpPr>
            <a:spLocks noGrp="1"/>
          </p:cNvSpPr>
          <p:nvPr>
            <p:ph type="sldNum" sz="quarter" idx="12"/>
          </p:nvPr>
        </p:nvSpPr>
        <p:spPr/>
        <p:txBody>
          <a:bodyPr/>
          <a:lstStyle/>
          <a:p>
            <a:fld id="{4FAB73BC-B049-4115-A692-8D63A059BFB8}" type="slidenum">
              <a:rPr lang="en-US" sz="1200" smtClean="0">
                <a:latin typeface="Calibri" panose="020F0502020204030204" pitchFamily="34" charset="0"/>
                <a:cs typeface="Calibri" panose="020F0502020204030204" pitchFamily="34" charset="0"/>
              </a:rPr>
              <a:pPr/>
              <a:t>12</a:t>
            </a:fld>
            <a:endParaRPr lang="en-US" sz="120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2F7BE18-6287-2E8B-0ADB-A654913ED730}"/>
              </a:ext>
            </a:extLst>
          </p:cNvPr>
          <p:cNvSpPr txBox="1"/>
          <p:nvPr/>
        </p:nvSpPr>
        <p:spPr>
          <a:xfrm>
            <a:off x="729640" y="5203533"/>
            <a:ext cx="8169224" cy="400110"/>
          </a:xfrm>
          <a:prstGeom prst="rect">
            <a:avLst/>
          </a:prstGeom>
          <a:noFill/>
        </p:spPr>
        <p:txBody>
          <a:bodyPr wrap="none" rtlCol="0">
            <a:spAutoFit/>
          </a:bodyPr>
          <a:lstStyle/>
          <a:p>
            <a:r>
              <a:rPr lang="en-US" sz="2000">
                <a:solidFill>
                  <a:srgbClr val="002060"/>
                </a:solidFill>
              </a:rPr>
              <a:t>We are opening lines of communication among partners to bring down silos.</a:t>
            </a:r>
          </a:p>
        </p:txBody>
      </p:sp>
    </p:spTree>
    <p:extLst>
      <p:ext uri="{BB962C8B-B14F-4D97-AF65-F5344CB8AC3E}">
        <p14:creationId xmlns:p14="http://schemas.microsoft.com/office/powerpoint/2010/main" val="68893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6A596-ED19-4718-9C2A-8A85EAB8440E}"/>
              </a:ext>
            </a:extLst>
          </p:cNvPr>
          <p:cNvSpPr>
            <a:spLocks noGrp="1"/>
          </p:cNvSpPr>
          <p:nvPr>
            <p:ph type="title"/>
          </p:nvPr>
        </p:nvSpPr>
        <p:spPr>
          <a:xfrm>
            <a:off x="5206516" y="21026"/>
            <a:ext cx="6144261" cy="1128068"/>
          </a:xfrm>
        </p:spPr>
        <p:txBody>
          <a:bodyPr vert="horz" lIns="91440" tIns="45720" rIns="91440" bIns="45720" rtlCol="0" anchor="ctr">
            <a:normAutofit fontScale="90000"/>
          </a:bodyPr>
          <a:lstStyle/>
          <a:p>
            <a:r>
              <a:rPr lang="en-US" sz="4000" b="1">
                <a:cs typeface="Calibri Light"/>
              </a:rPr>
              <a:t>We are your District HEC CCHW</a:t>
            </a:r>
            <a:br>
              <a:rPr lang="en-US" sz="4000" b="1">
                <a:cs typeface="Calibri Light"/>
              </a:rPr>
            </a:br>
            <a:r>
              <a:rPr lang="en-US" sz="2000" b="1" i="1">
                <a:cs typeface="Calibri Light"/>
              </a:rPr>
              <a:t>We are a resource for our partners.</a:t>
            </a:r>
            <a:endParaRPr lang="en-US" sz="4000" i="1"/>
          </a:p>
        </p:txBody>
      </p:sp>
      <p:sp>
        <p:nvSpPr>
          <p:cNvPr id="3" name="Slide Number Placeholder 2">
            <a:extLst>
              <a:ext uri="{FF2B5EF4-FFF2-40B4-BE49-F238E27FC236}">
                <a16:creationId xmlns:a16="http://schemas.microsoft.com/office/drawing/2014/main" id="{0A188E5A-BF47-49D0-83F8-A76752533F2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13</a:t>
            </a:fld>
            <a:endParaRPr lang="en-US">
              <a:solidFill>
                <a:prstClr val="black">
                  <a:tint val="75000"/>
                </a:prstClr>
              </a:solidFill>
              <a:latin typeface="Calibri" panose="020F0502020204030204"/>
            </a:endParaRPr>
          </a:p>
        </p:txBody>
      </p:sp>
      <p:sp>
        <p:nvSpPr>
          <p:cNvPr id="15" name="Content Placeholder 21">
            <a:extLst>
              <a:ext uri="{FF2B5EF4-FFF2-40B4-BE49-F238E27FC236}">
                <a16:creationId xmlns:a16="http://schemas.microsoft.com/office/drawing/2014/main" id="{686DF7C7-3A4F-6341-8750-720C0897E822}"/>
              </a:ext>
            </a:extLst>
          </p:cNvPr>
          <p:cNvSpPr txBox="1">
            <a:spLocks/>
          </p:cNvSpPr>
          <p:nvPr/>
        </p:nvSpPr>
        <p:spPr>
          <a:xfrm>
            <a:off x="567843" y="944596"/>
            <a:ext cx="4638673" cy="129868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endParaRPr lang="en-US">
              <a:cs typeface="Calibri" panose="020F0502020204030204"/>
            </a:endParaRPr>
          </a:p>
          <a:p>
            <a:pPr marL="285750" indent="-285750">
              <a:buFont typeface="Arial" panose="020B0604020202020204" pitchFamily="34" charset="0"/>
              <a:buChar char="•"/>
            </a:pPr>
            <a:endParaRPr lang="en-US">
              <a:cs typeface="Calibri" panose="020F0502020204030204"/>
            </a:endParaRPr>
          </a:p>
        </p:txBody>
      </p:sp>
      <p:sp>
        <p:nvSpPr>
          <p:cNvPr id="16" name="Rectangle 15">
            <a:extLst>
              <a:ext uri="{FF2B5EF4-FFF2-40B4-BE49-F238E27FC236}">
                <a16:creationId xmlns:a16="http://schemas.microsoft.com/office/drawing/2014/main" id="{BC0738B8-97A0-8546-8D8C-C79111FC3E76}"/>
              </a:ext>
            </a:extLst>
          </p:cNvPr>
          <p:cNvSpPr/>
          <p:nvPr/>
        </p:nvSpPr>
        <p:spPr>
          <a:xfrm>
            <a:off x="2153691" y="1406509"/>
            <a:ext cx="1670201" cy="553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i="1">
                <a:cs typeface="Calibri"/>
              </a:rPr>
              <a:t>CHW Engagement Coordinator</a:t>
            </a:r>
          </a:p>
        </p:txBody>
      </p:sp>
      <p:pic>
        <p:nvPicPr>
          <p:cNvPr id="17" name="Picture 16" descr="A picture containing person, person, wall, glasses&#10;&#10;Description automatically generated">
            <a:extLst>
              <a:ext uri="{FF2B5EF4-FFF2-40B4-BE49-F238E27FC236}">
                <a16:creationId xmlns:a16="http://schemas.microsoft.com/office/drawing/2014/main" id="{7A710584-D33D-E142-A615-7211683C4AB4}"/>
              </a:ext>
            </a:extLst>
          </p:cNvPr>
          <p:cNvPicPr>
            <a:picLocks noChangeAspect="1"/>
          </p:cNvPicPr>
          <p:nvPr/>
        </p:nvPicPr>
        <p:blipFill rotWithShape="1">
          <a:blip r:embed="rId2"/>
          <a:srcRect t="4257" b="4257"/>
          <a:stretch/>
        </p:blipFill>
        <p:spPr>
          <a:xfrm>
            <a:off x="759725" y="944596"/>
            <a:ext cx="1232319" cy="1503199"/>
          </a:xfrm>
          <a:prstGeom prst="rect">
            <a:avLst/>
          </a:prstGeom>
        </p:spPr>
      </p:pic>
      <p:sp>
        <p:nvSpPr>
          <p:cNvPr id="18" name="Rectangle 17">
            <a:extLst>
              <a:ext uri="{FF2B5EF4-FFF2-40B4-BE49-F238E27FC236}">
                <a16:creationId xmlns:a16="http://schemas.microsoft.com/office/drawing/2014/main" id="{9EF5AE98-4D77-2640-B78D-CD0FB8E89434}"/>
              </a:ext>
            </a:extLst>
          </p:cNvPr>
          <p:cNvSpPr/>
          <p:nvPr/>
        </p:nvSpPr>
        <p:spPr>
          <a:xfrm>
            <a:off x="2153690" y="3051810"/>
            <a:ext cx="1670201" cy="5412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i="1">
              <a:cs typeface="Calibri"/>
            </a:endParaRPr>
          </a:p>
          <a:p>
            <a:pPr algn="ctr"/>
            <a:endParaRPr lang="en-US" sz="1400" i="1">
              <a:cs typeface="Calibri"/>
            </a:endParaRPr>
          </a:p>
          <a:p>
            <a:pPr algn="ctr"/>
            <a:r>
              <a:rPr lang="en-US" sz="1400" i="1">
                <a:cs typeface="Calibri"/>
              </a:rPr>
              <a:t>District 1 </a:t>
            </a:r>
          </a:p>
          <a:p>
            <a:pPr algn="ctr"/>
            <a:endParaRPr lang="en-US" sz="1400"/>
          </a:p>
          <a:p>
            <a:pPr algn="ctr"/>
            <a:endParaRPr lang="en-US" sz="1400" i="1">
              <a:cs typeface="Calibri"/>
            </a:endParaRPr>
          </a:p>
        </p:txBody>
      </p:sp>
      <p:pic>
        <p:nvPicPr>
          <p:cNvPr id="1026" name="Picture 1" descr="78b8e9f4-fab5-4b28-9dc2-f76ff2924328@namprd09">
            <a:extLst>
              <a:ext uri="{FF2B5EF4-FFF2-40B4-BE49-F238E27FC236}">
                <a16:creationId xmlns:a16="http://schemas.microsoft.com/office/drawing/2014/main" id="{C17659A9-5FDA-409F-9B24-8CDFEE2785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88" t="13471" r="16264" b="16587"/>
          <a:stretch/>
        </p:blipFill>
        <p:spPr bwMode="auto">
          <a:xfrm>
            <a:off x="759725" y="2540384"/>
            <a:ext cx="1232319" cy="15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B0256B02-9278-FB40-8008-0CBE1306C2AE}"/>
              </a:ext>
            </a:extLst>
          </p:cNvPr>
          <p:cNvSpPr/>
          <p:nvPr/>
        </p:nvSpPr>
        <p:spPr>
          <a:xfrm>
            <a:off x="2153690" y="4540961"/>
            <a:ext cx="1670201" cy="5412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i="1">
              <a:cs typeface="Calibri"/>
            </a:endParaRPr>
          </a:p>
          <a:p>
            <a:pPr algn="ctr"/>
            <a:endParaRPr lang="en-US" sz="1400" i="1">
              <a:cs typeface="Calibri"/>
            </a:endParaRPr>
          </a:p>
          <a:p>
            <a:pPr algn="ctr"/>
            <a:r>
              <a:rPr lang="en-US" sz="1400" i="1">
                <a:cs typeface="Calibri"/>
              </a:rPr>
              <a:t>District 2</a:t>
            </a:r>
          </a:p>
          <a:p>
            <a:pPr algn="ctr"/>
            <a:r>
              <a:rPr lang="en-US" sz="1400" i="1">
                <a:cs typeface="Calibri"/>
              </a:rPr>
              <a:t> </a:t>
            </a:r>
            <a:endParaRPr lang="en-US" sz="1400"/>
          </a:p>
          <a:p>
            <a:pPr algn="ctr"/>
            <a:endParaRPr lang="en-US" sz="1400" i="1">
              <a:cs typeface="Calibri"/>
            </a:endParaRPr>
          </a:p>
        </p:txBody>
      </p:sp>
      <p:sp>
        <p:nvSpPr>
          <p:cNvPr id="4" name="TextBox 3">
            <a:extLst>
              <a:ext uri="{FF2B5EF4-FFF2-40B4-BE49-F238E27FC236}">
                <a16:creationId xmlns:a16="http://schemas.microsoft.com/office/drawing/2014/main" id="{66A2CA99-D748-DF24-350B-0AF4E7F55DAF}"/>
              </a:ext>
            </a:extLst>
          </p:cNvPr>
          <p:cNvSpPr txBox="1"/>
          <p:nvPr/>
        </p:nvSpPr>
        <p:spPr>
          <a:xfrm>
            <a:off x="4126230" y="1334184"/>
            <a:ext cx="6572250" cy="646331"/>
          </a:xfrm>
          <a:prstGeom prst="rect">
            <a:avLst/>
          </a:prstGeom>
          <a:noFill/>
        </p:spPr>
        <p:txBody>
          <a:bodyPr wrap="square" rtlCol="0">
            <a:spAutoFit/>
          </a:bodyPr>
          <a:lstStyle/>
          <a:p>
            <a:r>
              <a:rPr lang="en-US"/>
              <a:t>Shamika Crowder</a:t>
            </a:r>
          </a:p>
          <a:p>
            <a:r>
              <a:rPr lang="en-US"/>
              <a:t> </a:t>
            </a:r>
            <a:r>
              <a:rPr lang="en-US">
                <a:hlinkClick r:id="rId4"/>
              </a:rPr>
              <a:t>scrowder@health.in.gov</a:t>
            </a:r>
            <a:r>
              <a:rPr lang="en-US"/>
              <a:t> </a:t>
            </a:r>
          </a:p>
        </p:txBody>
      </p:sp>
      <p:sp>
        <p:nvSpPr>
          <p:cNvPr id="6" name="TextBox 5">
            <a:extLst>
              <a:ext uri="{FF2B5EF4-FFF2-40B4-BE49-F238E27FC236}">
                <a16:creationId xmlns:a16="http://schemas.microsoft.com/office/drawing/2014/main" id="{D98FE142-AF24-498F-5CAA-7CDAAD792C45}"/>
              </a:ext>
            </a:extLst>
          </p:cNvPr>
          <p:cNvSpPr txBox="1"/>
          <p:nvPr/>
        </p:nvSpPr>
        <p:spPr>
          <a:xfrm>
            <a:off x="4126230" y="2840922"/>
            <a:ext cx="5912079" cy="923330"/>
          </a:xfrm>
          <a:prstGeom prst="rect">
            <a:avLst/>
          </a:prstGeom>
          <a:noFill/>
        </p:spPr>
        <p:txBody>
          <a:bodyPr wrap="square" rtlCol="0">
            <a:spAutoFit/>
          </a:bodyPr>
          <a:lstStyle/>
          <a:p>
            <a:r>
              <a:rPr lang="en-US"/>
              <a:t>Karina Buenavides</a:t>
            </a:r>
          </a:p>
          <a:p>
            <a:r>
              <a:rPr lang="en-US">
                <a:hlinkClick r:id="rId5"/>
              </a:rPr>
              <a:t>Kbuenavides@health.in.gov</a:t>
            </a:r>
            <a:endParaRPr lang="en-US"/>
          </a:p>
          <a:p>
            <a:r>
              <a:rPr lang="en-US"/>
              <a:t>Lake, Porter, Laporte, Newton, and Jasper</a:t>
            </a:r>
          </a:p>
        </p:txBody>
      </p:sp>
      <p:sp>
        <p:nvSpPr>
          <p:cNvPr id="7" name="TextBox 6">
            <a:extLst>
              <a:ext uri="{FF2B5EF4-FFF2-40B4-BE49-F238E27FC236}">
                <a16:creationId xmlns:a16="http://schemas.microsoft.com/office/drawing/2014/main" id="{0116E1AB-AA17-E728-874A-CB02EEB4D93F}"/>
              </a:ext>
            </a:extLst>
          </p:cNvPr>
          <p:cNvSpPr txBox="1"/>
          <p:nvPr/>
        </p:nvSpPr>
        <p:spPr>
          <a:xfrm>
            <a:off x="4126230" y="4167545"/>
            <a:ext cx="5109210" cy="1200329"/>
          </a:xfrm>
          <a:prstGeom prst="rect">
            <a:avLst/>
          </a:prstGeom>
          <a:noFill/>
        </p:spPr>
        <p:txBody>
          <a:bodyPr wrap="square" lIns="91440" tIns="45720" rIns="91440" bIns="45720" rtlCol="0" anchor="t">
            <a:spAutoFit/>
          </a:bodyPr>
          <a:lstStyle/>
          <a:p>
            <a:r>
              <a:rPr lang="en-US" dirty="0"/>
              <a:t>Celeste Fonseca-Tames</a:t>
            </a:r>
          </a:p>
          <a:p>
            <a:r>
              <a:rPr lang="en-US" dirty="0">
                <a:hlinkClick r:id="rId6"/>
              </a:rPr>
              <a:t>CFonsecaTames@health.in.gov</a:t>
            </a:r>
            <a:endParaRPr lang="en-US" dirty="0"/>
          </a:p>
          <a:p>
            <a:r>
              <a:rPr lang="en-US" dirty="0"/>
              <a:t> St. Joseph, Elkhart, Starke, Marshall, </a:t>
            </a:r>
            <a:r>
              <a:rPr lang="en-US" dirty="0" err="1"/>
              <a:t>Kosklusko</a:t>
            </a:r>
            <a:r>
              <a:rPr lang="en-US" dirty="0"/>
              <a:t>, Pulaski, Fulton</a:t>
            </a:r>
            <a:endParaRPr lang="en-US" dirty="0">
              <a:cs typeface="Calibri"/>
            </a:endParaRPr>
          </a:p>
        </p:txBody>
      </p:sp>
      <p:pic>
        <p:nvPicPr>
          <p:cNvPr id="13" name="Picture 2" descr="Inline image">
            <a:extLst>
              <a:ext uri="{FF2B5EF4-FFF2-40B4-BE49-F238E27FC236}">
                <a16:creationId xmlns:a16="http://schemas.microsoft.com/office/drawing/2014/main" id="{60FA2AE1-EFA5-16DA-C7B3-B1ABD55270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725" y="4192244"/>
            <a:ext cx="1232318" cy="144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63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88E5A-BF47-49D0-83F8-A76752533F2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sp>
        <p:nvSpPr>
          <p:cNvPr id="19" name="Rectangle 18">
            <a:extLst>
              <a:ext uri="{FF2B5EF4-FFF2-40B4-BE49-F238E27FC236}">
                <a16:creationId xmlns:a16="http://schemas.microsoft.com/office/drawing/2014/main" id="{8740A6BC-49AD-1B4E-B694-86C22773675A}"/>
              </a:ext>
            </a:extLst>
          </p:cNvPr>
          <p:cNvSpPr/>
          <p:nvPr/>
        </p:nvSpPr>
        <p:spPr>
          <a:xfrm>
            <a:off x="2506829" y="3429000"/>
            <a:ext cx="1494330" cy="6801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i="1">
              <a:cs typeface="Calibri"/>
            </a:endParaRPr>
          </a:p>
          <a:p>
            <a:pPr algn="ctr"/>
            <a:r>
              <a:rPr lang="en-US" sz="1400" i="1">
                <a:cs typeface="Calibri"/>
              </a:rPr>
              <a:t>District 4</a:t>
            </a:r>
          </a:p>
          <a:p>
            <a:pPr algn="ctr"/>
            <a:r>
              <a:rPr lang="en-US" sz="1400" i="1">
                <a:cs typeface="Calibri"/>
              </a:rPr>
              <a:t> </a:t>
            </a:r>
          </a:p>
        </p:txBody>
      </p:sp>
      <p:sp>
        <p:nvSpPr>
          <p:cNvPr id="20" name="Rectangle 19">
            <a:extLst>
              <a:ext uri="{FF2B5EF4-FFF2-40B4-BE49-F238E27FC236}">
                <a16:creationId xmlns:a16="http://schemas.microsoft.com/office/drawing/2014/main" id="{6EF6DDF8-5D5C-954E-8E84-B9C647FEAFB0}"/>
              </a:ext>
            </a:extLst>
          </p:cNvPr>
          <p:cNvSpPr/>
          <p:nvPr/>
        </p:nvSpPr>
        <p:spPr>
          <a:xfrm>
            <a:off x="2506829" y="4918749"/>
            <a:ext cx="1494330" cy="6916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cs typeface="Calibri"/>
            </a:endParaRPr>
          </a:p>
          <a:p>
            <a:pPr algn="ctr"/>
            <a:r>
              <a:rPr lang="en-US" sz="1400" i="1">
                <a:cs typeface="Calibri"/>
              </a:rPr>
              <a:t>District 5</a:t>
            </a:r>
          </a:p>
          <a:p>
            <a:pPr algn="ctr"/>
            <a:r>
              <a:rPr lang="en-US" sz="1400" i="1">
                <a:cs typeface="Calibri"/>
              </a:rPr>
              <a:t> </a:t>
            </a:r>
            <a:endParaRPr lang="en-US"/>
          </a:p>
        </p:txBody>
      </p:sp>
      <p:pic>
        <p:nvPicPr>
          <p:cNvPr id="16" name="Picture 15">
            <a:extLst>
              <a:ext uri="{FF2B5EF4-FFF2-40B4-BE49-F238E27FC236}">
                <a16:creationId xmlns:a16="http://schemas.microsoft.com/office/drawing/2014/main" id="{73C581BC-C22C-9A42-97B7-4063EFF92B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86"/>
          <a:stretch/>
        </p:blipFill>
        <p:spPr>
          <a:xfrm rot="5400000">
            <a:off x="622284" y="1327481"/>
            <a:ext cx="1476949" cy="1240547"/>
          </a:xfrm>
          <a:prstGeom prst="rect">
            <a:avLst/>
          </a:prstGeom>
        </p:spPr>
      </p:pic>
      <p:sp>
        <p:nvSpPr>
          <p:cNvPr id="17" name="Rectangle 16">
            <a:extLst>
              <a:ext uri="{FF2B5EF4-FFF2-40B4-BE49-F238E27FC236}">
                <a16:creationId xmlns:a16="http://schemas.microsoft.com/office/drawing/2014/main" id="{8144A7F6-0863-4A47-BC78-0068257FCD47}"/>
              </a:ext>
            </a:extLst>
          </p:cNvPr>
          <p:cNvSpPr/>
          <p:nvPr/>
        </p:nvSpPr>
        <p:spPr>
          <a:xfrm>
            <a:off x="2506829" y="1754058"/>
            <a:ext cx="1494330" cy="6290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i="1">
                <a:cs typeface="Calibri"/>
              </a:rPr>
              <a:t>District 3</a:t>
            </a:r>
          </a:p>
        </p:txBody>
      </p:sp>
      <p:sp>
        <p:nvSpPr>
          <p:cNvPr id="2" name="TextBox 1">
            <a:extLst>
              <a:ext uri="{FF2B5EF4-FFF2-40B4-BE49-F238E27FC236}">
                <a16:creationId xmlns:a16="http://schemas.microsoft.com/office/drawing/2014/main" id="{E63A5F49-5499-8D66-7D7F-058B047F9C37}"/>
              </a:ext>
            </a:extLst>
          </p:cNvPr>
          <p:cNvSpPr txBox="1"/>
          <p:nvPr/>
        </p:nvSpPr>
        <p:spPr>
          <a:xfrm>
            <a:off x="4320540" y="1485900"/>
            <a:ext cx="6572250" cy="1200329"/>
          </a:xfrm>
          <a:prstGeom prst="rect">
            <a:avLst/>
          </a:prstGeom>
          <a:noFill/>
        </p:spPr>
        <p:txBody>
          <a:bodyPr wrap="square" rtlCol="0">
            <a:spAutoFit/>
          </a:bodyPr>
          <a:lstStyle/>
          <a:p>
            <a:r>
              <a:rPr lang="en-US"/>
              <a:t>Carliss Harrison</a:t>
            </a:r>
          </a:p>
          <a:p>
            <a:r>
              <a:rPr lang="en-US">
                <a:hlinkClick r:id="rId3"/>
              </a:rPr>
              <a:t>charrison1@health.in.gov</a:t>
            </a:r>
            <a:endParaRPr lang="en-US"/>
          </a:p>
          <a:p>
            <a:r>
              <a:rPr lang="en-US"/>
              <a:t>Adams, Allen, DeKalb, Huntington, LaGrange, Miami, Noble, Steuben, Wabash, Wells, Whitley</a:t>
            </a:r>
          </a:p>
        </p:txBody>
      </p:sp>
      <p:sp>
        <p:nvSpPr>
          <p:cNvPr id="6" name="TextBox 5">
            <a:extLst>
              <a:ext uri="{FF2B5EF4-FFF2-40B4-BE49-F238E27FC236}">
                <a16:creationId xmlns:a16="http://schemas.microsoft.com/office/drawing/2014/main" id="{DEACB6FC-53CB-66DB-4645-E9FEC748BEF0}"/>
              </a:ext>
            </a:extLst>
          </p:cNvPr>
          <p:cNvSpPr txBox="1"/>
          <p:nvPr/>
        </p:nvSpPr>
        <p:spPr>
          <a:xfrm>
            <a:off x="4320540" y="3202324"/>
            <a:ext cx="6246468" cy="1200329"/>
          </a:xfrm>
          <a:prstGeom prst="rect">
            <a:avLst/>
          </a:prstGeom>
          <a:noFill/>
        </p:spPr>
        <p:txBody>
          <a:bodyPr wrap="square" rtlCol="0">
            <a:spAutoFit/>
          </a:bodyPr>
          <a:lstStyle/>
          <a:p>
            <a:r>
              <a:rPr lang="en-US"/>
              <a:t>Latrice Ligon</a:t>
            </a:r>
          </a:p>
          <a:p>
            <a:r>
              <a:rPr lang="en-US">
                <a:hlinkClick r:id="rId4"/>
              </a:rPr>
              <a:t>Lligon@health.in.gov</a:t>
            </a:r>
            <a:endParaRPr lang="en-US"/>
          </a:p>
          <a:p>
            <a:r>
              <a:rPr lang="en-US"/>
              <a:t>Benton, White, Cass, Carroll, Warren, Tippecanoe, Clinton, Fountain, Montgomery</a:t>
            </a:r>
          </a:p>
        </p:txBody>
      </p:sp>
      <p:sp>
        <p:nvSpPr>
          <p:cNvPr id="7" name="TextBox 6">
            <a:extLst>
              <a:ext uri="{FF2B5EF4-FFF2-40B4-BE49-F238E27FC236}">
                <a16:creationId xmlns:a16="http://schemas.microsoft.com/office/drawing/2014/main" id="{EFE87E45-B1C8-1E89-E38F-2285EB19A480}"/>
              </a:ext>
            </a:extLst>
          </p:cNvPr>
          <p:cNvSpPr txBox="1"/>
          <p:nvPr/>
        </p:nvSpPr>
        <p:spPr>
          <a:xfrm>
            <a:off x="4320540" y="4775816"/>
            <a:ext cx="6383628" cy="1200329"/>
          </a:xfrm>
          <a:prstGeom prst="rect">
            <a:avLst/>
          </a:prstGeom>
          <a:noFill/>
        </p:spPr>
        <p:txBody>
          <a:bodyPr wrap="square" rtlCol="0">
            <a:spAutoFit/>
          </a:bodyPr>
          <a:lstStyle/>
          <a:p>
            <a:r>
              <a:rPr lang="en-US"/>
              <a:t>Lance Boozer</a:t>
            </a:r>
          </a:p>
          <a:p>
            <a:r>
              <a:rPr lang="en-US">
                <a:hlinkClick r:id="rId5"/>
              </a:rPr>
              <a:t>Lboozer@health.in.gov</a:t>
            </a:r>
            <a:endParaRPr lang="en-US"/>
          </a:p>
          <a:p>
            <a:r>
              <a:rPr lang="en-US"/>
              <a:t>Boone, Hamilton, Hendricks, Marion, Hancock, Morgan, Johnson, Shelby</a:t>
            </a:r>
          </a:p>
        </p:txBody>
      </p:sp>
      <p:pic>
        <p:nvPicPr>
          <p:cNvPr id="13" name="Picture 12">
            <a:extLst>
              <a:ext uri="{FF2B5EF4-FFF2-40B4-BE49-F238E27FC236}">
                <a16:creationId xmlns:a16="http://schemas.microsoft.com/office/drawing/2014/main" id="{FA8FDF98-FF5E-3D05-7C06-4CF7BB8AA838}"/>
              </a:ext>
            </a:extLst>
          </p:cNvPr>
          <p:cNvPicPr>
            <a:picLocks noChangeAspect="1"/>
          </p:cNvPicPr>
          <p:nvPr/>
        </p:nvPicPr>
        <p:blipFill rotWithShape="1">
          <a:blip r:embed="rId6"/>
          <a:srcRect t="8931"/>
          <a:stretch/>
        </p:blipFill>
        <p:spPr>
          <a:xfrm>
            <a:off x="723659" y="2794295"/>
            <a:ext cx="1240546" cy="1463040"/>
          </a:xfrm>
          <a:prstGeom prst="rect">
            <a:avLst/>
          </a:prstGeom>
        </p:spPr>
      </p:pic>
      <p:pic>
        <p:nvPicPr>
          <p:cNvPr id="14" name="Picture 3" descr="18062b86333c19676ec2">
            <a:extLst>
              <a:ext uri="{FF2B5EF4-FFF2-40B4-BE49-F238E27FC236}">
                <a16:creationId xmlns:a16="http://schemas.microsoft.com/office/drawing/2014/main" id="{41FE58C9-717C-300D-9939-0F70FB66CE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275" t="11028" r="8887"/>
          <a:stretch/>
        </p:blipFill>
        <p:spPr bwMode="auto">
          <a:xfrm>
            <a:off x="716991" y="4365401"/>
            <a:ext cx="1251934" cy="13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4">
            <a:extLst>
              <a:ext uri="{FF2B5EF4-FFF2-40B4-BE49-F238E27FC236}">
                <a16:creationId xmlns:a16="http://schemas.microsoft.com/office/drawing/2014/main" id="{5696DA63-9F16-E2C2-857F-D7F3EB4849C1}"/>
              </a:ext>
            </a:extLst>
          </p:cNvPr>
          <p:cNvSpPr txBox="1">
            <a:spLocks/>
          </p:cNvSpPr>
          <p:nvPr/>
        </p:nvSpPr>
        <p:spPr>
          <a:xfrm>
            <a:off x="5206516" y="21026"/>
            <a:ext cx="6144261" cy="112806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000" b="1">
                <a:cs typeface="Calibri Light"/>
              </a:rPr>
              <a:t>We are your District HEC CCHW</a:t>
            </a:r>
            <a:br>
              <a:rPr lang="en-US" sz="4000" b="1">
                <a:cs typeface="Calibri Light"/>
              </a:rPr>
            </a:br>
            <a:r>
              <a:rPr lang="en-US" sz="2000" b="1" i="1">
                <a:cs typeface="Calibri Light"/>
              </a:rPr>
              <a:t>We are a resource for our partners.</a:t>
            </a:r>
            <a:endParaRPr lang="en-US" sz="4000" i="1"/>
          </a:p>
        </p:txBody>
      </p:sp>
    </p:spTree>
    <p:extLst>
      <p:ext uri="{BB962C8B-B14F-4D97-AF65-F5344CB8AC3E}">
        <p14:creationId xmlns:p14="http://schemas.microsoft.com/office/powerpoint/2010/main" val="4288456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88E5A-BF47-49D0-83F8-A76752533F2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sp>
        <p:nvSpPr>
          <p:cNvPr id="19" name="Rectangle 18">
            <a:extLst>
              <a:ext uri="{FF2B5EF4-FFF2-40B4-BE49-F238E27FC236}">
                <a16:creationId xmlns:a16="http://schemas.microsoft.com/office/drawing/2014/main" id="{8740A6BC-49AD-1B4E-B694-86C22773675A}"/>
              </a:ext>
            </a:extLst>
          </p:cNvPr>
          <p:cNvSpPr/>
          <p:nvPr/>
        </p:nvSpPr>
        <p:spPr>
          <a:xfrm>
            <a:off x="2095740" y="3155800"/>
            <a:ext cx="1494330" cy="6916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i="1">
              <a:cs typeface="Calibri"/>
            </a:endParaRPr>
          </a:p>
          <a:p>
            <a:pPr algn="ctr"/>
            <a:r>
              <a:rPr lang="en-US" sz="1400" i="1">
                <a:cs typeface="Calibri"/>
              </a:rPr>
              <a:t>District 7</a:t>
            </a:r>
            <a:endParaRPr lang="en-US"/>
          </a:p>
          <a:p>
            <a:pPr algn="ctr"/>
            <a:endParaRPr lang="en-US" sz="1400" i="1">
              <a:cs typeface="Calibri"/>
            </a:endParaRPr>
          </a:p>
        </p:txBody>
      </p:sp>
      <p:sp>
        <p:nvSpPr>
          <p:cNvPr id="20" name="Rectangle 19">
            <a:extLst>
              <a:ext uri="{FF2B5EF4-FFF2-40B4-BE49-F238E27FC236}">
                <a16:creationId xmlns:a16="http://schemas.microsoft.com/office/drawing/2014/main" id="{6EF6DDF8-5D5C-954E-8E84-B9C647FEAFB0}"/>
              </a:ext>
            </a:extLst>
          </p:cNvPr>
          <p:cNvSpPr/>
          <p:nvPr/>
        </p:nvSpPr>
        <p:spPr>
          <a:xfrm>
            <a:off x="2095740" y="4615200"/>
            <a:ext cx="1494330" cy="6916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District 8</a:t>
            </a:r>
            <a:endParaRPr lang="en-US"/>
          </a:p>
        </p:txBody>
      </p:sp>
      <p:pic>
        <p:nvPicPr>
          <p:cNvPr id="21" name="Graphic 20">
            <a:extLst>
              <a:ext uri="{FF2B5EF4-FFF2-40B4-BE49-F238E27FC236}">
                <a16:creationId xmlns:a16="http://schemas.microsoft.com/office/drawing/2014/main" id="{028CB45B-6CD6-1D4A-8FAF-37F685821A04}"/>
              </a:ext>
            </a:extLst>
          </p:cNvPr>
          <p:cNvPicPr>
            <a:picLocks noChangeAspect="1"/>
          </p:cNvPicPr>
          <p:nvPr/>
        </p:nvPicPr>
        <p:blipFill>
          <a:blip r:embed="rId2"/>
          <a:stretch>
            <a:fillRect/>
          </a:stretch>
        </p:blipFill>
        <p:spPr>
          <a:xfrm>
            <a:off x="509193" y="1344525"/>
            <a:ext cx="1242021" cy="1656028"/>
          </a:xfrm>
          <a:prstGeom prst="rect">
            <a:avLst/>
          </a:prstGeom>
        </p:spPr>
      </p:pic>
      <p:sp>
        <p:nvSpPr>
          <p:cNvPr id="22" name="Rectangle 21">
            <a:extLst>
              <a:ext uri="{FF2B5EF4-FFF2-40B4-BE49-F238E27FC236}">
                <a16:creationId xmlns:a16="http://schemas.microsoft.com/office/drawing/2014/main" id="{B36382D6-3558-344D-B3E6-98A562D59C83}"/>
              </a:ext>
            </a:extLst>
          </p:cNvPr>
          <p:cNvSpPr/>
          <p:nvPr/>
        </p:nvSpPr>
        <p:spPr>
          <a:xfrm>
            <a:off x="2095740" y="1759176"/>
            <a:ext cx="1494330" cy="6186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cs typeface="Calibri"/>
            </a:endParaRPr>
          </a:p>
          <a:p>
            <a:pPr algn="ctr"/>
            <a:r>
              <a:rPr lang="en-US" sz="1400" i="1">
                <a:cs typeface="Calibri"/>
              </a:rPr>
              <a:t>District 6</a:t>
            </a:r>
          </a:p>
          <a:p>
            <a:pPr algn="ctr"/>
            <a:endParaRPr lang="en-US"/>
          </a:p>
        </p:txBody>
      </p:sp>
      <p:sp>
        <p:nvSpPr>
          <p:cNvPr id="2" name="TextBox 1">
            <a:extLst>
              <a:ext uri="{FF2B5EF4-FFF2-40B4-BE49-F238E27FC236}">
                <a16:creationId xmlns:a16="http://schemas.microsoft.com/office/drawing/2014/main" id="{1D2E793F-9ADE-CBBB-09C0-12DA54745BF3}"/>
              </a:ext>
            </a:extLst>
          </p:cNvPr>
          <p:cNvSpPr txBox="1"/>
          <p:nvPr/>
        </p:nvSpPr>
        <p:spPr>
          <a:xfrm>
            <a:off x="3850400" y="1415763"/>
            <a:ext cx="7588226" cy="1200329"/>
          </a:xfrm>
          <a:prstGeom prst="rect">
            <a:avLst/>
          </a:prstGeom>
          <a:noFill/>
        </p:spPr>
        <p:txBody>
          <a:bodyPr wrap="square" rtlCol="0">
            <a:spAutoFit/>
          </a:bodyPr>
          <a:lstStyle/>
          <a:p>
            <a:r>
              <a:rPr lang="en-US"/>
              <a:t>Olunda K. Hunt</a:t>
            </a:r>
          </a:p>
          <a:p>
            <a:r>
              <a:rPr lang="en-US">
                <a:hlinkClick r:id="rId3"/>
              </a:rPr>
              <a:t>OlHunt@health.in.gov</a:t>
            </a:r>
            <a:endParaRPr lang="en-US"/>
          </a:p>
          <a:p>
            <a:r>
              <a:rPr lang="en-US"/>
              <a:t>Blackford, Delaware, Fayette, Grant, Henry, Howard, Jay, Madison, Randolph, Rush, Tipton, Union, Wayne</a:t>
            </a:r>
          </a:p>
        </p:txBody>
      </p:sp>
      <p:sp>
        <p:nvSpPr>
          <p:cNvPr id="4" name="TextBox 3">
            <a:extLst>
              <a:ext uri="{FF2B5EF4-FFF2-40B4-BE49-F238E27FC236}">
                <a16:creationId xmlns:a16="http://schemas.microsoft.com/office/drawing/2014/main" id="{457E002C-1A1C-29DD-DEB0-3066E1AEC38D}"/>
              </a:ext>
            </a:extLst>
          </p:cNvPr>
          <p:cNvSpPr txBox="1"/>
          <p:nvPr/>
        </p:nvSpPr>
        <p:spPr>
          <a:xfrm>
            <a:off x="3850400" y="3053664"/>
            <a:ext cx="6629400" cy="923330"/>
          </a:xfrm>
          <a:prstGeom prst="rect">
            <a:avLst/>
          </a:prstGeom>
          <a:noFill/>
        </p:spPr>
        <p:txBody>
          <a:bodyPr wrap="square" lIns="91440" tIns="45720" rIns="91440" bIns="45720" rtlCol="0" anchor="t">
            <a:spAutoFit/>
          </a:bodyPr>
          <a:lstStyle/>
          <a:p>
            <a:endParaRPr lang="en-US">
              <a:solidFill>
                <a:srgbClr val="000000"/>
              </a:solidFill>
              <a:cs typeface="Calibri"/>
            </a:endParaRPr>
          </a:p>
          <a:p>
            <a:r>
              <a:rPr lang="en-US">
                <a:cs typeface="Calibri"/>
              </a:rPr>
              <a:t>CHW TBD</a:t>
            </a:r>
            <a:endParaRPr lang="en-US"/>
          </a:p>
          <a:p>
            <a:r>
              <a:rPr lang="en-US"/>
              <a:t>Vermillion, Parke, Putnam, Vigo, Clay, Owen, Sullivan, Greene</a:t>
            </a:r>
            <a:endParaRPr lang="en-US">
              <a:ea typeface="Calibri"/>
              <a:cs typeface="Calibri"/>
            </a:endParaRPr>
          </a:p>
        </p:txBody>
      </p:sp>
      <p:sp>
        <p:nvSpPr>
          <p:cNvPr id="6" name="TextBox 5">
            <a:extLst>
              <a:ext uri="{FF2B5EF4-FFF2-40B4-BE49-F238E27FC236}">
                <a16:creationId xmlns:a16="http://schemas.microsoft.com/office/drawing/2014/main" id="{CE37397F-F05F-A19A-2C86-48D7CDAE8FD8}"/>
              </a:ext>
            </a:extLst>
          </p:cNvPr>
          <p:cNvSpPr txBox="1"/>
          <p:nvPr/>
        </p:nvSpPr>
        <p:spPr>
          <a:xfrm>
            <a:off x="3816087" y="4713070"/>
            <a:ext cx="6884898" cy="923330"/>
          </a:xfrm>
          <a:prstGeom prst="rect">
            <a:avLst/>
          </a:prstGeom>
          <a:noFill/>
        </p:spPr>
        <p:txBody>
          <a:bodyPr wrap="none" lIns="91440" tIns="45720" rIns="91440" bIns="45720" rtlCol="0" anchor="t">
            <a:spAutoFit/>
          </a:bodyPr>
          <a:lstStyle/>
          <a:p>
            <a:r>
              <a:rPr lang="en-US">
                <a:ea typeface="Calibri"/>
                <a:cs typeface="Calibri"/>
              </a:rPr>
              <a:t>Samantha Daniels</a:t>
            </a:r>
            <a:endParaRPr lang="en-US"/>
          </a:p>
          <a:p>
            <a:endParaRPr lang="en-US"/>
          </a:p>
          <a:p>
            <a:r>
              <a:rPr lang="en-US"/>
              <a:t>Monroe, Brown, Bartholomew, Lawrence, Jackson, Orange, Washington</a:t>
            </a:r>
            <a:endParaRPr lang="en-US">
              <a:ea typeface="Calibri"/>
              <a:cs typeface="Calibri"/>
            </a:endParaRPr>
          </a:p>
        </p:txBody>
      </p:sp>
      <p:sp>
        <p:nvSpPr>
          <p:cNvPr id="17" name="TextBox 16">
            <a:extLst>
              <a:ext uri="{FF2B5EF4-FFF2-40B4-BE49-F238E27FC236}">
                <a16:creationId xmlns:a16="http://schemas.microsoft.com/office/drawing/2014/main" id="{C6ACA2FC-A5B2-512F-6411-0DD35280E76E}"/>
              </a:ext>
            </a:extLst>
          </p:cNvPr>
          <p:cNvSpPr txBox="1"/>
          <p:nvPr/>
        </p:nvSpPr>
        <p:spPr>
          <a:xfrm>
            <a:off x="3815894" y="4375045"/>
            <a:ext cx="7622732" cy="369332"/>
          </a:xfrm>
          <a:prstGeom prst="rect">
            <a:avLst/>
          </a:prstGeom>
          <a:noFill/>
        </p:spPr>
        <p:txBody>
          <a:bodyPr wrap="square" lIns="91440" tIns="45720" rIns="91440" bIns="45720" rtlCol="0" anchor="t">
            <a:spAutoFit/>
          </a:bodyPr>
          <a:lstStyle/>
          <a:p>
            <a:endParaRPr lang="en-US">
              <a:ea typeface="Calibri"/>
              <a:cs typeface="Calibri"/>
            </a:endParaRPr>
          </a:p>
        </p:txBody>
      </p:sp>
      <p:sp>
        <p:nvSpPr>
          <p:cNvPr id="18" name="TextBox 17">
            <a:extLst>
              <a:ext uri="{FF2B5EF4-FFF2-40B4-BE49-F238E27FC236}">
                <a16:creationId xmlns:a16="http://schemas.microsoft.com/office/drawing/2014/main" id="{BBD83722-B89C-744F-BD0C-028EDBFD8A16}"/>
              </a:ext>
            </a:extLst>
          </p:cNvPr>
          <p:cNvSpPr txBox="1"/>
          <p:nvPr/>
        </p:nvSpPr>
        <p:spPr>
          <a:xfrm>
            <a:off x="3830408" y="4971412"/>
            <a:ext cx="7608218" cy="646331"/>
          </a:xfrm>
          <a:prstGeom prst="rect">
            <a:avLst/>
          </a:prstGeom>
          <a:noFill/>
        </p:spPr>
        <p:txBody>
          <a:bodyPr wrap="square" lIns="91440" tIns="45720" rIns="91440" bIns="45720" rtlCol="0" anchor="t">
            <a:spAutoFit/>
          </a:bodyPr>
          <a:lstStyle/>
          <a:p>
            <a:r>
              <a:rPr lang="en-US" u="sng">
                <a:solidFill>
                  <a:srgbClr val="92D050"/>
                </a:solidFill>
                <a:ea typeface="+mn-lt"/>
                <a:cs typeface="+mn-lt"/>
                <a:hlinkClick r:id="rId4"/>
              </a:rPr>
              <a:t>SaDaniels@health.in.gov</a:t>
            </a:r>
            <a:endParaRPr lang="en-US" u="sng">
              <a:solidFill>
                <a:srgbClr val="92D050"/>
              </a:solidFill>
              <a:ea typeface="+mn-lt"/>
              <a:cs typeface="+mn-lt"/>
            </a:endParaRPr>
          </a:p>
          <a:p>
            <a:endParaRPr lang="en-US" u="sng">
              <a:solidFill>
                <a:srgbClr val="92D050"/>
              </a:solidFill>
              <a:ea typeface="Calibri" panose="020F0502020204030204"/>
              <a:cs typeface="Calibri" panose="020F0502020204030204"/>
            </a:endParaRPr>
          </a:p>
        </p:txBody>
      </p:sp>
      <p:sp>
        <p:nvSpPr>
          <p:cNvPr id="8" name="Title 7">
            <a:extLst>
              <a:ext uri="{FF2B5EF4-FFF2-40B4-BE49-F238E27FC236}">
                <a16:creationId xmlns:a16="http://schemas.microsoft.com/office/drawing/2014/main" id="{6841B7D8-5DE3-8D96-0F3F-461136C7E550}"/>
              </a:ext>
            </a:extLst>
          </p:cNvPr>
          <p:cNvSpPr>
            <a:spLocks noGrp="1"/>
          </p:cNvSpPr>
          <p:nvPr>
            <p:ph type="title"/>
          </p:nvPr>
        </p:nvSpPr>
        <p:spPr>
          <a:xfrm>
            <a:off x="839788" y="457200"/>
            <a:ext cx="85952" cy="39915"/>
          </a:xfrm>
        </p:spPr>
        <p:txBody>
          <a:bodyPr>
            <a:normAutofit fontScale="90000"/>
          </a:bodyPr>
          <a:lstStyle/>
          <a:p>
            <a:endParaRPr lang="en-US"/>
          </a:p>
        </p:txBody>
      </p:sp>
      <p:sp>
        <p:nvSpPr>
          <p:cNvPr id="23" name="Title 4">
            <a:extLst>
              <a:ext uri="{FF2B5EF4-FFF2-40B4-BE49-F238E27FC236}">
                <a16:creationId xmlns:a16="http://schemas.microsoft.com/office/drawing/2014/main" id="{4AE71B0C-32E2-83A6-FFEF-C835130E354A}"/>
              </a:ext>
            </a:extLst>
          </p:cNvPr>
          <p:cNvSpPr txBox="1">
            <a:spLocks/>
          </p:cNvSpPr>
          <p:nvPr/>
        </p:nvSpPr>
        <p:spPr>
          <a:xfrm>
            <a:off x="5549416" y="0"/>
            <a:ext cx="6144261" cy="112806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000" b="1">
                <a:cs typeface="Calibri Light"/>
              </a:rPr>
              <a:t>We are your District HEC CCHW</a:t>
            </a:r>
            <a:br>
              <a:rPr lang="en-US" sz="4000" b="1">
                <a:cs typeface="Calibri Light"/>
              </a:rPr>
            </a:br>
            <a:r>
              <a:rPr lang="en-US" sz="2000" b="1" i="1">
                <a:cs typeface="Calibri Light"/>
              </a:rPr>
              <a:t>We are a resource for our partners.</a:t>
            </a:r>
            <a:endParaRPr lang="en-US" sz="4000" i="1"/>
          </a:p>
        </p:txBody>
      </p:sp>
      <p:pic>
        <p:nvPicPr>
          <p:cNvPr id="5" name="Picture 6" descr="A picture containing person, person, yellow, hairpiece&#10;&#10;Description automatically generated">
            <a:extLst>
              <a:ext uri="{FF2B5EF4-FFF2-40B4-BE49-F238E27FC236}">
                <a16:creationId xmlns:a16="http://schemas.microsoft.com/office/drawing/2014/main" id="{3F36758E-B4C5-834D-893D-FBD32E16D3C9}"/>
              </a:ext>
            </a:extLst>
          </p:cNvPr>
          <p:cNvPicPr>
            <a:picLocks noChangeAspect="1"/>
          </p:cNvPicPr>
          <p:nvPr/>
        </p:nvPicPr>
        <p:blipFill>
          <a:blip r:embed="rId5"/>
          <a:stretch>
            <a:fillRect/>
          </a:stretch>
        </p:blipFill>
        <p:spPr>
          <a:xfrm>
            <a:off x="689655" y="4259942"/>
            <a:ext cx="1059091" cy="1378858"/>
          </a:xfrm>
          <a:prstGeom prst="rect">
            <a:avLst/>
          </a:prstGeom>
        </p:spPr>
      </p:pic>
    </p:spTree>
    <p:extLst>
      <p:ext uri="{BB962C8B-B14F-4D97-AF65-F5344CB8AC3E}">
        <p14:creationId xmlns:p14="http://schemas.microsoft.com/office/powerpoint/2010/main" val="158257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88E5A-BF47-49D0-83F8-A76752533F2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16</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1D2E793F-9ADE-CBBB-09C0-12DA54745BF3}"/>
              </a:ext>
            </a:extLst>
          </p:cNvPr>
          <p:cNvSpPr txBox="1"/>
          <p:nvPr/>
        </p:nvSpPr>
        <p:spPr>
          <a:xfrm>
            <a:off x="3850400" y="1415763"/>
            <a:ext cx="7588226" cy="369332"/>
          </a:xfrm>
          <a:prstGeom prst="rect">
            <a:avLst/>
          </a:prstGeom>
          <a:noFill/>
        </p:spPr>
        <p:txBody>
          <a:bodyPr wrap="square" lIns="91440" tIns="45720" rIns="91440" bIns="45720" rtlCol="0" anchor="t">
            <a:spAutoFit/>
          </a:bodyPr>
          <a:lstStyle/>
          <a:p>
            <a:endParaRPr lang="en-US"/>
          </a:p>
        </p:txBody>
      </p:sp>
      <p:sp>
        <p:nvSpPr>
          <p:cNvPr id="4" name="TextBox 3">
            <a:extLst>
              <a:ext uri="{FF2B5EF4-FFF2-40B4-BE49-F238E27FC236}">
                <a16:creationId xmlns:a16="http://schemas.microsoft.com/office/drawing/2014/main" id="{457E002C-1A1C-29DD-DEB0-3066E1AEC38D}"/>
              </a:ext>
            </a:extLst>
          </p:cNvPr>
          <p:cNvSpPr txBox="1"/>
          <p:nvPr/>
        </p:nvSpPr>
        <p:spPr>
          <a:xfrm>
            <a:off x="3777829" y="2956297"/>
            <a:ext cx="6629400" cy="369332"/>
          </a:xfrm>
          <a:prstGeom prst="rect">
            <a:avLst/>
          </a:prstGeom>
          <a:noFill/>
        </p:spPr>
        <p:txBody>
          <a:bodyPr wrap="square" lIns="91440" tIns="45720" rIns="91440" bIns="45720" rtlCol="0" anchor="t">
            <a:spAutoFit/>
          </a:bodyPr>
          <a:lstStyle/>
          <a:p>
            <a:endParaRPr lang="en-US">
              <a:ea typeface="Calibri"/>
              <a:cs typeface="Calibri"/>
            </a:endParaRPr>
          </a:p>
        </p:txBody>
      </p:sp>
      <p:sp>
        <p:nvSpPr>
          <p:cNvPr id="6" name="TextBox 5">
            <a:extLst>
              <a:ext uri="{FF2B5EF4-FFF2-40B4-BE49-F238E27FC236}">
                <a16:creationId xmlns:a16="http://schemas.microsoft.com/office/drawing/2014/main" id="{CE37397F-F05F-A19A-2C86-48D7CDAE8FD8}"/>
              </a:ext>
            </a:extLst>
          </p:cNvPr>
          <p:cNvSpPr txBox="1"/>
          <p:nvPr/>
        </p:nvSpPr>
        <p:spPr>
          <a:xfrm>
            <a:off x="3779801" y="3602727"/>
            <a:ext cx="184731" cy="369332"/>
          </a:xfrm>
          <a:prstGeom prst="rect">
            <a:avLst/>
          </a:prstGeom>
          <a:noFill/>
        </p:spPr>
        <p:txBody>
          <a:bodyPr wrap="none" lIns="91440" tIns="45720" rIns="91440" bIns="45720" rtlCol="0" anchor="t">
            <a:spAutoFit/>
          </a:bodyPr>
          <a:lstStyle/>
          <a:p>
            <a:endParaRPr lang="en-US">
              <a:ea typeface="Calibri"/>
              <a:cs typeface="Calibri"/>
            </a:endParaRPr>
          </a:p>
        </p:txBody>
      </p:sp>
      <p:sp>
        <p:nvSpPr>
          <p:cNvPr id="16" name="Rectangle 15">
            <a:extLst>
              <a:ext uri="{FF2B5EF4-FFF2-40B4-BE49-F238E27FC236}">
                <a16:creationId xmlns:a16="http://schemas.microsoft.com/office/drawing/2014/main" id="{55286C39-BBFB-E1FD-2E5F-FCE21C130259}"/>
              </a:ext>
            </a:extLst>
          </p:cNvPr>
          <p:cNvSpPr/>
          <p:nvPr/>
        </p:nvSpPr>
        <p:spPr>
          <a:xfrm>
            <a:off x="1510436" y="4101293"/>
            <a:ext cx="1494330" cy="6916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District 10</a:t>
            </a:r>
            <a:r>
              <a:rPr lang="en-US" sz="1400" i="1">
                <a:cs typeface="Calibri"/>
              </a:rPr>
              <a:t> </a:t>
            </a:r>
            <a:endParaRPr lang="en-US">
              <a:cs typeface="Calibri"/>
            </a:endParaRPr>
          </a:p>
        </p:txBody>
      </p:sp>
      <p:sp>
        <p:nvSpPr>
          <p:cNvPr id="17" name="TextBox 16">
            <a:extLst>
              <a:ext uri="{FF2B5EF4-FFF2-40B4-BE49-F238E27FC236}">
                <a16:creationId xmlns:a16="http://schemas.microsoft.com/office/drawing/2014/main" id="{C6ACA2FC-A5B2-512F-6411-0DD35280E76E}"/>
              </a:ext>
            </a:extLst>
          </p:cNvPr>
          <p:cNvSpPr txBox="1"/>
          <p:nvPr/>
        </p:nvSpPr>
        <p:spPr>
          <a:xfrm>
            <a:off x="3779608" y="1599491"/>
            <a:ext cx="7622732" cy="1200329"/>
          </a:xfrm>
          <a:prstGeom prst="rect">
            <a:avLst/>
          </a:prstGeom>
          <a:noFill/>
        </p:spPr>
        <p:txBody>
          <a:bodyPr wrap="square" lIns="91440" tIns="45720" rIns="91440" bIns="45720" rtlCol="0" anchor="t">
            <a:spAutoFit/>
          </a:bodyPr>
          <a:lstStyle/>
          <a:p>
            <a:r>
              <a:rPr lang="en-US"/>
              <a:t>Olivia</a:t>
            </a:r>
            <a:r>
              <a:rPr lang="en-US">
                <a:ea typeface="+mn-lt"/>
                <a:cs typeface="+mn-lt"/>
              </a:rPr>
              <a:t> Zarate</a:t>
            </a:r>
          </a:p>
          <a:p>
            <a:r>
              <a:rPr lang="en-US" u="sng">
                <a:solidFill>
                  <a:srgbClr val="92D050"/>
                </a:solidFill>
                <a:ea typeface="+mn-lt"/>
                <a:cs typeface="+mn-lt"/>
                <a:hlinkClick r:id="rId2"/>
              </a:rPr>
              <a:t>Ozarate@health.in.gov</a:t>
            </a:r>
            <a:endParaRPr lang="en-US">
              <a:solidFill>
                <a:srgbClr val="000000"/>
              </a:solidFill>
              <a:ea typeface="+mn-lt"/>
              <a:cs typeface="+mn-lt"/>
            </a:endParaRPr>
          </a:p>
          <a:p>
            <a:r>
              <a:rPr lang="en-US"/>
              <a:t>Decatur, Franklin, Jennings, Ripley, Dearborn, Scott, Jefferson, Switzerland, Clark, Floyd, Harrison</a:t>
            </a:r>
            <a:endParaRPr lang="en-US">
              <a:cs typeface="Calibri"/>
            </a:endParaRPr>
          </a:p>
        </p:txBody>
      </p:sp>
      <p:sp>
        <p:nvSpPr>
          <p:cNvPr id="18" name="TextBox 17">
            <a:extLst>
              <a:ext uri="{FF2B5EF4-FFF2-40B4-BE49-F238E27FC236}">
                <a16:creationId xmlns:a16="http://schemas.microsoft.com/office/drawing/2014/main" id="{BBD83722-B89C-744F-BD0C-028EDBFD8A16}"/>
              </a:ext>
            </a:extLst>
          </p:cNvPr>
          <p:cNvSpPr txBox="1"/>
          <p:nvPr/>
        </p:nvSpPr>
        <p:spPr>
          <a:xfrm>
            <a:off x="3779608" y="3882840"/>
            <a:ext cx="7622732" cy="923330"/>
          </a:xfrm>
          <a:prstGeom prst="rect">
            <a:avLst/>
          </a:prstGeom>
          <a:noFill/>
        </p:spPr>
        <p:txBody>
          <a:bodyPr wrap="square" lIns="91440" tIns="45720" rIns="91440" bIns="45720" rtlCol="0" anchor="t">
            <a:spAutoFit/>
          </a:bodyPr>
          <a:lstStyle/>
          <a:p>
            <a:r>
              <a:rPr lang="en-US">
                <a:cs typeface="Calibri"/>
              </a:rPr>
              <a:t>CHW TBD</a:t>
            </a:r>
            <a:endParaRPr lang="en-US"/>
          </a:p>
          <a:p>
            <a:r>
              <a:rPr lang="en-US"/>
              <a:t>Knox, Daviess, Martin, Gibson, Pike, Dubois, Crawford, Posey, Vanderburgh, Warrick, Spencer, Perry</a:t>
            </a:r>
          </a:p>
        </p:txBody>
      </p:sp>
      <p:sp>
        <p:nvSpPr>
          <p:cNvPr id="23" name="Title 4">
            <a:extLst>
              <a:ext uri="{FF2B5EF4-FFF2-40B4-BE49-F238E27FC236}">
                <a16:creationId xmlns:a16="http://schemas.microsoft.com/office/drawing/2014/main" id="{4AE71B0C-32E2-83A6-FFEF-C835130E354A}"/>
              </a:ext>
            </a:extLst>
          </p:cNvPr>
          <p:cNvSpPr txBox="1">
            <a:spLocks/>
          </p:cNvSpPr>
          <p:nvPr/>
        </p:nvSpPr>
        <p:spPr>
          <a:xfrm>
            <a:off x="5549416" y="0"/>
            <a:ext cx="6144261" cy="112806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000" b="1">
                <a:cs typeface="Calibri Light"/>
              </a:rPr>
              <a:t>We are your District HEC CCHW</a:t>
            </a:r>
            <a:br>
              <a:rPr lang="en-US" sz="4000" b="1">
                <a:cs typeface="Calibri Light"/>
              </a:rPr>
            </a:br>
            <a:r>
              <a:rPr lang="en-US" sz="2000" b="1" i="1">
                <a:cs typeface="Calibri Light"/>
              </a:rPr>
              <a:t>We are a resource for our partners.</a:t>
            </a:r>
            <a:endParaRPr lang="en-US" sz="4000" i="1"/>
          </a:p>
        </p:txBody>
      </p:sp>
      <p:pic>
        <p:nvPicPr>
          <p:cNvPr id="5" name="Picture 6">
            <a:extLst>
              <a:ext uri="{FF2B5EF4-FFF2-40B4-BE49-F238E27FC236}">
                <a16:creationId xmlns:a16="http://schemas.microsoft.com/office/drawing/2014/main" id="{55A2BB3E-8867-4319-645A-CA6B7E89873D}"/>
              </a:ext>
            </a:extLst>
          </p:cNvPr>
          <p:cNvPicPr>
            <a:picLocks noChangeAspect="1"/>
          </p:cNvPicPr>
          <p:nvPr/>
        </p:nvPicPr>
        <p:blipFill>
          <a:blip r:embed="rId3"/>
          <a:stretch>
            <a:fillRect/>
          </a:stretch>
        </p:blipFill>
        <p:spPr>
          <a:xfrm>
            <a:off x="1510748" y="1125331"/>
            <a:ext cx="1539461" cy="2310296"/>
          </a:xfrm>
          <a:prstGeom prst="rect">
            <a:avLst/>
          </a:prstGeom>
        </p:spPr>
      </p:pic>
    </p:spTree>
    <p:extLst>
      <p:ext uri="{BB962C8B-B14F-4D97-AF65-F5344CB8AC3E}">
        <p14:creationId xmlns:p14="http://schemas.microsoft.com/office/powerpoint/2010/main" val="299467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8927A-9164-CD77-588A-DC0144BF1778}"/>
              </a:ext>
            </a:extLst>
          </p:cNvPr>
          <p:cNvSpPr>
            <a:spLocks noGrp="1"/>
          </p:cNvSpPr>
          <p:nvPr>
            <p:ph type="title"/>
          </p:nvPr>
        </p:nvSpPr>
        <p:spPr>
          <a:xfrm>
            <a:off x="739486" y="670647"/>
            <a:ext cx="10515600" cy="1933082"/>
          </a:xfrm>
        </p:spPr>
        <p:txBody>
          <a:bodyPr vert="horz" lIns="91440" tIns="45720" rIns="91440" bIns="45720" rtlCol="0" anchor="t">
            <a:normAutofit/>
          </a:bodyPr>
          <a:lstStyle/>
          <a:p>
            <a:r>
              <a:rPr lang="en-US" b="1" dirty="0">
                <a:solidFill>
                  <a:srgbClr val="BF9000"/>
                </a:solidFill>
                <a:latin typeface="Georgia"/>
              </a:rPr>
              <a:t>IN HEC-CHW MODEL: </a:t>
            </a:r>
            <a:r>
              <a:rPr lang="en-US" b="1" dirty="0">
                <a:solidFill>
                  <a:srgbClr val="BF9000"/>
                </a:solidFill>
                <a:highlight>
                  <a:srgbClr val="4A7090"/>
                </a:highlight>
                <a:latin typeface="Georgia"/>
              </a:rPr>
              <a:t>Evaluation</a:t>
            </a:r>
            <a:endParaRPr lang="en-US" dirty="0">
              <a:solidFill>
                <a:srgbClr val="BF9000"/>
              </a:solidFill>
              <a:highlight>
                <a:srgbClr val="4A7090"/>
              </a:highlight>
              <a:ea typeface="Calibri Light"/>
              <a:cs typeface="Calibri Light"/>
            </a:endParaRPr>
          </a:p>
        </p:txBody>
      </p:sp>
      <p:sp>
        <p:nvSpPr>
          <p:cNvPr id="6" name="Text Placeholder 5">
            <a:extLst>
              <a:ext uri="{FF2B5EF4-FFF2-40B4-BE49-F238E27FC236}">
                <a16:creationId xmlns:a16="http://schemas.microsoft.com/office/drawing/2014/main" id="{D335D4AE-9249-E017-846D-5B7FCE8364FB}"/>
              </a:ext>
            </a:extLst>
          </p:cNvPr>
          <p:cNvSpPr>
            <a:spLocks noGrp="1"/>
          </p:cNvSpPr>
          <p:nvPr>
            <p:ph type="body" idx="1"/>
          </p:nvPr>
        </p:nvSpPr>
        <p:spPr>
          <a:xfrm>
            <a:off x="739486" y="2802241"/>
            <a:ext cx="10747911" cy="3154162"/>
          </a:xfrm>
        </p:spPr>
        <p:txBody>
          <a:bodyPr vert="horz" lIns="91440" tIns="45720" rIns="91440" bIns="45720" rtlCol="0" anchor="t">
            <a:noAutofit/>
          </a:bodyPr>
          <a:lstStyle/>
          <a:p>
            <a:r>
              <a:rPr lang="en-US" dirty="0">
                <a:solidFill>
                  <a:srgbClr val="BF9000"/>
                </a:solidFill>
                <a:cs typeface="Calibri"/>
              </a:rPr>
              <a:t>Evaluation Lead Organization:</a:t>
            </a:r>
            <a:r>
              <a:rPr lang="en-US" dirty="0">
                <a:cs typeface="Calibri"/>
              </a:rPr>
              <a:t> </a:t>
            </a:r>
            <a:r>
              <a:rPr lang="en-US" b="1" dirty="0">
                <a:cs typeface="Calibri"/>
              </a:rPr>
              <a:t>Purdue University Community Health Workforce Development Institute (CHWDI)</a:t>
            </a:r>
          </a:p>
          <a:p>
            <a:r>
              <a:rPr lang="en-US" dirty="0">
                <a:solidFill>
                  <a:srgbClr val="BF9000"/>
                </a:solidFill>
                <a:cs typeface="Calibri"/>
              </a:rPr>
              <a:t>Evaluation Lead: </a:t>
            </a:r>
            <a:r>
              <a:rPr lang="en-US" b="1" dirty="0">
                <a:cs typeface="Calibri"/>
              </a:rPr>
              <a:t>Dr. Omolola (Lola) Adeoye-Olatunde, PharmD, MS. CHWDI Co-Director, Center for Health Equity and Innovation. Indianapolis, IN </a:t>
            </a:r>
            <a:r>
              <a:rPr lang="en-US" dirty="0">
                <a:ea typeface="+mn-lt"/>
                <a:cs typeface="+mn-lt"/>
              </a:rPr>
              <a:t>"She goes by Lola, Dr. Lola, or Dr. AO :)"</a:t>
            </a:r>
          </a:p>
          <a:p>
            <a:r>
              <a:rPr lang="en-US" dirty="0">
                <a:solidFill>
                  <a:srgbClr val="BF9000"/>
                </a:solidFill>
                <a:ea typeface="+mn-lt"/>
                <a:cs typeface="+mn-lt"/>
              </a:rPr>
              <a:t>Interim Lead: </a:t>
            </a:r>
            <a:r>
              <a:rPr lang="en-US" b="1" dirty="0">
                <a:ea typeface="+mn-lt"/>
                <a:cs typeface="+mn-lt"/>
              </a:rPr>
              <a:t>Dr. Ashley Meredith, PharmD, MPH, BCACP, BCPS, CDCES, FCCP. CHWDI Co-Director, Center for Health Equity and Innovation.  Indianapolis, IN</a:t>
            </a:r>
            <a:endParaRPr lang="en-US" dirty="0">
              <a:ea typeface="Calibri" panose="020F0502020204030204"/>
              <a:cs typeface="Calibri" panose="020F0502020204030204"/>
            </a:endParaRPr>
          </a:p>
          <a:p>
            <a:endParaRPr lang="en-US" b="1" dirty="0">
              <a:ea typeface="Calibri" panose="020F0502020204030204"/>
              <a:cs typeface="Calibri"/>
            </a:endParaRPr>
          </a:p>
        </p:txBody>
      </p:sp>
      <p:sp>
        <p:nvSpPr>
          <p:cNvPr id="2" name="Date Placeholder 1">
            <a:extLst>
              <a:ext uri="{FF2B5EF4-FFF2-40B4-BE49-F238E27FC236}">
                <a16:creationId xmlns:a16="http://schemas.microsoft.com/office/drawing/2014/main" id="{C8D116FF-FF4E-C3DD-B903-EE53A7DAAB6F}"/>
              </a:ext>
            </a:extLst>
          </p:cNvPr>
          <p:cNvSpPr>
            <a:spLocks noGrp="1"/>
          </p:cNvSpPr>
          <p:nvPr>
            <p:ph type="dt" sz="half" idx="10"/>
          </p:nvPr>
        </p:nvSpPr>
        <p:spPr/>
        <p:txBody>
          <a:bodyPr/>
          <a:lstStyle/>
          <a:p>
            <a:fld id="{F020EFB1-2116-954F-BBC7-F223688E5CF6}" type="datetime1">
              <a:rPr lang="en-US" smtClean="0"/>
              <a:t>2/21/2023</a:t>
            </a:fld>
            <a:endParaRPr lang="en-US"/>
          </a:p>
        </p:txBody>
      </p:sp>
      <p:sp>
        <p:nvSpPr>
          <p:cNvPr id="3" name="Footer Placeholder 2">
            <a:extLst>
              <a:ext uri="{FF2B5EF4-FFF2-40B4-BE49-F238E27FC236}">
                <a16:creationId xmlns:a16="http://schemas.microsoft.com/office/drawing/2014/main" id="{56752658-CD48-2DDA-B747-F1338D2D79EC}"/>
              </a:ext>
            </a:extLst>
          </p:cNvPr>
          <p:cNvSpPr>
            <a:spLocks noGrp="1"/>
          </p:cNvSpPr>
          <p:nvPr>
            <p:ph type="ftr" sz="quarter" idx="11"/>
          </p:nvPr>
        </p:nvSpPr>
        <p:spPr/>
        <p:txBody>
          <a:bodyPr/>
          <a:lstStyle/>
          <a:p>
            <a:r>
              <a:rPr lang="en-US" i="1"/>
              <a:t>Building a network of shared knowledge and collaboration</a:t>
            </a:r>
            <a:endParaRPr lang="en-US"/>
          </a:p>
        </p:txBody>
      </p:sp>
      <p:sp>
        <p:nvSpPr>
          <p:cNvPr id="4" name="Slide Number Placeholder 3">
            <a:extLst>
              <a:ext uri="{FF2B5EF4-FFF2-40B4-BE49-F238E27FC236}">
                <a16:creationId xmlns:a16="http://schemas.microsoft.com/office/drawing/2014/main" id="{72CFC33D-48C0-EABD-54EB-5AB4DC7045AA}"/>
              </a:ext>
            </a:extLst>
          </p:cNvPr>
          <p:cNvSpPr>
            <a:spLocks noGrp="1"/>
          </p:cNvSpPr>
          <p:nvPr>
            <p:ph type="sldNum" sz="quarter" idx="12"/>
          </p:nvPr>
        </p:nvSpPr>
        <p:spPr/>
        <p:txBody>
          <a:bodyPr/>
          <a:lstStyle/>
          <a:p>
            <a:fld id="{44E00AC8-3785-C74C-B228-A8ED9DFBDF40}" type="slidenum">
              <a:rPr lang="en-US" smtClean="0"/>
              <a:t>17</a:t>
            </a:fld>
            <a:endParaRPr lang="en-US"/>
          </a:p>
        </p:txBody>
      </p:sp>
    </p:spTree>
    <p:extLst>
      <p:ext uri="{BB962C8B-B14F-4D97-AF65-F5344CB8AC3E}">
        <p14:creationId xmlns:p14="http://schemas.microsoft.com/office/powerpoint/2010/main" val="57516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B935-670C-428B-A78A-B6F85DCC1E52}"/>
              </a:ext>
            </a:extLst>
          </p:cNvPr>
          <p:cNvSpPr>
            <a:spLocks noGrp="1"/>
          </p:cNvSpPr>
          <p:nvPr>
            <p:ph type="title"/>
          </p:nvPr>
        </p:nvSpPr>
        <p:spPr>
          <a:xfrm>
            <a:off x="524436" y="155485"/>
            <a:ext cx="10515600" cy="785031"/>
          </a:xfrm>
        </p:spPr>
        <p:txBody>
          <a:bodyPr>
            <a:normAutofit/>
          </a:bodyPr>
          <a:lstStyle/>
          <a:p>
            <a:r>
              <a:rPr lang="en-US" b="1" dirty="0">
                <a:solidFill>
                  <a:srgbClr val="BF9000"/>
                </a:solidFill>
                <a:cs typeface="Calibri Light"/>
              </a:rPr>
              <a:t>Core CHWDI Evaluation Team</a:t>
            </a:r>
            <a:endParaRPr lang="en-US" b="1" dirty="0">
              <a:solidFill>
                <a:srgbClr val="BF9000"/>
              </a:solidFill>
            </a:endParaRPr>
          </a:p>
        </p:txBody>
      </p:sp>
      <p:sp>
        <p:nvSpPr>
          <p:cNvPr id="4" name="Date Placeholder 3">
            <a:extLst>
              <a:ext uri="{FF2B5EF4-FFF2-40B4-BE49-F238E27FC236}">
                <a16:creationId xmlns:a16="http://schemas.microsoft.com/office/drawing/2014/main" id="{51A91B39-B2F3-AC9F-A31D-02ED2254AE39}"/>
              </a:ext>
            </a:extLst>
          </p:cNvPr>
          <p:cNvSpPr>
            <a:spLocks noGrp="1"/>
          </p:cNvSpPr>
          <p:nvPr>
            <p:ph type="dt" sz="half" idx="10"/>
          </p:nvPr>
        </p:nvSpPr>
        <p:spPr/>
        <p:txBody>
          <a:bodyPr/>
          <a:lstStyle/>
          <a:p>
            <a:fld id="{0CFE0AC9-D31D-214B-9E88-88113336C166}" type="datetime1">
              <a:rPr lang="en-US" smtClean="0"/>
              <a:t>2/21/2023</a:t>
            </a:fld>
            <a:endParaRPr lang="en-US"/>
          </a:p>
        </p:txBody>
      </p:sp>
      <p:sp>
        <p:nvSpPr>
          <p:cNvPr id="5" name="Footer Placeholder 4">
            <a:extLst>
              <a:ext uri="{FF2B5EF4-FFF2-40B4-BE49-F238E27FC236}">
                <a16:creationId xmlns:a16="http://schemas.microsoft.com/office/drawing/2014/main" id="{C0E82221-1B7A-B572-C123-D8DE35A96F1C}"/>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E74728FC-6CEC-0EFF-7E46-29FDE2FF63F4}"/>
              </a:ext>
            </a:extLst>
          </p:cNvPr>
          <p:cNvSpPr>
            <a:spLocks noGrp="1"/>
          </p:cNvSpPr>
          <p:nvPr>
            <p:ph type="sldNum" sz="quarter" idx="12"/>
          </p:nvPr>
        </p:nvSpPr>
        <p:spPr/>
        <p:txBody>
          <a:bodyPr/>
          <a:lstStyle/>
          <a:p>
            <a:fld id="{44E00AC8-3785-C74C-B228-A8ED9DFBDF40}" type="slidenum">
              <a:rPr lang="en-US" smtClean="0"/>
              <a:t>18</a:t>
            </a:fld>
            <a:endParaRPr lang="en-US"/>
          </a:p>
        </p:txBody>
      </p:sp>
      <p:graphicFrame>
        <p:nvGraphicFramePr>
          <p:cNvPr id="3" name="Diagram 2">
            <a:extLst>
              <a:ext uri="{FF2B5EF4-FFF2-40B4-BE49-F238E27FC236}">
                <a16:creationId xmlns:a16="http://schemas.microsoft.com/office/drawing/2014/main" id="{F78F54CA-1D31-4AFB-A406-BB598D5654D3}"/>
              </a:ext>
            </a:extLst>
          </p:cNvPr>
          <p:cNvGraphicFramePr/>
          <p:nvPr>
            <p:extLst>
              <p:ext uri="{D42A27DB-BD31-4B8C-83A1-F6EECF244321}">
                <p14:modId xmlns:p14="http://schemas.microsoft.com/office/powerpoint/2010/main" val="269234136"/>
              </p:ext>
            </p:extLst>
          </p:nvPr>
        </p:nvGraphicFramePr>
        <p:xfrm>
          <a:off x="1225100" y="785031"/>
          <a:ext cx="9685250" cy="5902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1835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7B62-4651-EB39-0464-D49B2E9F23A0}"/>
              </a:ext>
            </a:extLst>
          </p:cNvPr>
          <p:cNvSpPr>
            <a:spLocks noGrp="1"/>
          </p:cNvSpPr>
          <p:nvPr>
            <p:ph type="title"/>
          </p:nvPr>
        </p:nvSpPr>
        <p:spPr>
          <a:xfrm>
            <a:off x="676977" y="2196116"/>
            <a:ext cx="10828564" cy="2182813"/>
          </a:xfrm>
        </p:spPr>
        <p:txBody>
          <a:bodyPr>
            <a:noAutofit/>
          </a:bodyPr>
          <a:lstStyle/>
          <a:p>
            <a:r>
              <a:rPr lang="en-US" sz="3600" dirty="0">
                <a:ea typeface="+mj-lt"/>
                <a:cs typeface="+mj-lt"/>
              </a:rPr>
              <a:t>The </a:t>
            </a:r>
            <a:r>
              <a:rPr lang="en-US" sz="3600" u="sng" dirty="0">
                <a:ea typeface="+mj-lt"/>
                <a:cs typeface="+mj-lt"/>
              </a:rPr>
              <a:t>uniqueness</a:t>
            </a:r>
            <a:r>
              <a:rPr lang="en-US" sz="3600" dirty="0">
                <a:ea typeface="+mj-lt"/>
                <a:cs typeface="+mj-lt"/>
              </a:rPr>
              <a:t> of our evaluation approach is that </a:t>
            </a:r>
            <a:r>
              <a:rPr lang="en-US" sz="3600" b="1" dirty="0">
                <a:solidFill>
                  <a:srgbClr val="BF9000"/>
                </a:solidFill>
                <a:ea typeface="+mj-lt"/>
                <a:cs typeface="+mj-lt"/>
              </a:rPr>
              <a:t>HECHWs and CHW council members will be trained to participate in research and evaluation activities!</a:t>
            </a:r>
            <a:br>
              <a:rPr lang="en-US" sz="3600" b="1" dirty="0">
                <a:solidFill>
                  <a:srgbClr val="BF9000"/>
                </a:solidFill>
                <a:ea typeface="+mj-lt"/>
                <a:cs typeface="+mj-lt"/>
              </a:rPr>
            </a:br>
            <a:endParaRPr lang="en-US" sz="1800" b="1">
              <a:solidFill>
                <a:srgbClr val="BF9000"/>
              </a:solidFill>
              <a:ea typeface="+mj-lt"/>
              <a:cs typeface="+mj-lt"/>
            </a:endParaRPr>
          </a:p>
          <a:p>
            <a:r>
              <a:rPr lang="en-US" sz="3600" u="sng" dirty="0">
                <a:cs typeface="Calibri Light"/>
              </a:rPr>
              <a:t>Specific evaluation plans</a:t>
            </a:r>
            <a:r>
              <a:rPr lang="en-US" sz="3600" dirty="0">
                <a:cs typeface="Calibri Light"/>
              </a:rPr>
              <a:t> are evolving, and the Purdue Evaluation Team will work alongside  District HECHWs and District Council Members to inform and execute these plans. </a:t>
            </a:r>
            <a:endParaRPr lang="en-US" sz="3600"/>
          </a:p>
        </p:txBody>
      </p:sp>
      <p:sp>
        <p:nvSpPr>
          <p:cNvPr id="3" name="Date Placeholder 2">
            <a:extLst>
              <a:ext uri="{FF2B5EF4-FFF2-40B4-BE49-F238E27FC236}">
                <a16:creationId xmlns:a16="http://schemas.microsoft.com/office/drawing/2014/main" id="{255EA89D-1A05-8DF1-675E-0DAFFFAEC39D}"/>
              </a:ext>
            </a:extLst>
          </p:cNvPr>
          <p:cNvSpPr>
            <a:spLocks noGrp="1"/>
          </p:cNvSpPr>
          <p:nvPr>
            <p:ph type="dt" sz="half" idx="10"/>
          </p:nvPr>
        </p:nvSpPr>
        <p:spPr/>
        <p:txBody>
          <a:bodyPr/>
          <a:lstStyle/>
          <a:p>
            <a:fld id="{E023637A-14A1-714E-AEA8-8AB896ED8F12}" type="datetime1">
              <a:rPr lang="en-US" smtClean="0"/>
              <a:t>2/21/2023</a:t>
            </a:fld>
            <a:endParaRPr lang="en-US"/>
          </a:p>
        </p:txBody>
      </p:sp>
      <p:sp>
        <p:nvSpPr>
          <p:cNvPr id="4" name="Footer Placeholder 3">
            <a:extLst>
              <a:ext uri="{FF2B5EF4-FFF2-40B4-BE49-F238E27FC236}">
                <a16:creationId xmlns:a16="http://schemas.microsoft.com/office/drawing/2014/main" id="{1D6B9307-A9AA-EFF2-0080-1FE2025FC08D}"/>
              </a:ext>
            </a:extLst>
          </p:cNvPr>
          <p:cNvSpPr>
            <a:spLocks noGrp="1"/>
          </p:cNvSpPr>
          <p:nvPr>
            <p:ph type="ftr" sz="quarter" idx="11"/>
          </p:nvPr>
        </p:nvSpPr>
        <p:spPr/>
        <p:txBody>
          <a:bodyPr/>
          <a:lstStyle/>
          <a:p>
            <a:r>
              <a:rPr lang="en-US" i="1"/>
              <a:t>Building a network of shared knowledge and collaboration</a:t>
            </a:r>
            <a:endParaRPr lang="en-US"/>
          </a:p>
        </p:txBody>
      </p:sp>
      <p:sp>
        <p:nvSpPr>
          <p:cNvPr id="5" name="Slide Number Placeholder 4">
            <a:extLst>
              <a:ext uri="{FF2B5EF4-FFF2-40B4-BE49-F238E27FC236}">
                <a16:creationId xmlns:a16="http://schemas.microsoft.com/office/drawing/2014/main" id="{42B73D94-0287-DAAB-A7F8-5AA8AB56C2AD}"/>
              </a:ext>
            </a:extLst>
          </p:cNvPr>
          <p:cNvSpPr>
            <a:spLocks noGrp="1"/>
          </p:cNvSpPr>
          <p:nvPr>
            <p:ph type="sldNum" sz="quarter" idx="12"/>
          </p:nvPr>
        </p:nvSpPr>
        <p:spPr/>
        <p:txBody>
          <a:bodyPr/>
          <a:lstStyle/>
          <a:p>
            <a:fld id="{44E00AC8-3785-C74C-B228-A8ED9DFBDF40}" type="slidenum">
              <a:rPr lang="en-US" smtClean="0"/>
              <a:t>19</a:t>
            </a:fld>
            <a:endParaRPr lang="en-US"/>
          </a:p>
        </p:txBody>
      </p:sp>
      <p:pic>
        <p:nvPicPr>
          <p:cNvPr id="6" name="Graphic 6" descr="Cheers with solid fill">
            <a:extLst>
              <a:ext uri="{FF2B5EF4-FFF2-40B4-BE49-F238E27FC236}">
                <a16:creationId xmlns:a16="http://schemas.microsoft.com/office/drawing/2014/main" id="{92CC8386-9AB1-98A9-B4ED-517B619379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4140" y="5066659"/>
            <a:ext cx="1482248" cy="1482248"/>
          </a:xfrm>
          <a:prstGeom prst="rect">
            <a:avLst/>
          </a:prstGeom>
        </p:spPr>
      </p:pic>
      <p:pic>
        <p:nvPicPr>
          <p:cNvPr id="7" name="Graphic 7" descr="Bar graph with upward trend with solid fill">
            <a:extLst>
              <a:ext uri="{FF2B5EF4-FFF2-40B4-BE49-F238E27FC236}">
                <a16:creationId xmlns:a16="http://schemas.microsoft.com/office/drawing/2014/main" id="{DD2662E4-7D2F-492F-B1EB-9FB99758B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052" y="9237"/>
            <a:ext cx="1419945" cy="1409520"/>
          </a:xfrm>
          <a:prstGeom prst="rect">
            <a:avLst/>
          </a:prstGeom>
        </p:spPr>
      </p:pic>
      <p:sp>
        <p:nvSpPr>
          <p:cNvPr id="8" name="Scroll: Horizontal 7">
            <a:extLst>
              <a:ext uri="{FF2B5EF4-FFF2-40B4-BE49-F238E27FC236}">
                <a16:creationId xmlns:a16="http://schemas.microsoft.com/office/drawing/2014/main" id="{528A94E1-C7E6-4748-3A66-9D81E7B80AD7}"/>
              </a:ext>
            </a:extLst>
          </p:cNvPr>
          <p:cNvSpPr/>
          <p:nvPr/>
        </p:nvSpPr>
        <p:spPr>
          <a:xfrm>
            <a:off x="3879272" y="4548908"/>
            <a:ext cx="4421908" cy="178954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COMING SOON!</a:t>
            </a:r>
          </a:p>
          <a:p>
            <a:pPr algn="ctr"/>
            <a:r>
              <a:rPr lang="en-US" dirty="0">
                <a:ea typeface="Calibri"/>
                <a:cs typeface="Calibri"/>
              </a:rPr>
              <a:t>Be on the lookout for a more detailed virtual research overview presentation and Q&amp;A by the CHWDI Evaluation Team. </a:t>
            </a:r>
          </a:p>
        </p:txBody>
      </p:sp>
    </p:spTree>
    <p:extLst>
      <p:ext uri="{BB962C8B-B14F-4D97-AF65-F5344CB8AC3E}">
        <p14:creationId xmlns:p14="http://schemas.microsoft.com/office/powerpoint/2010/main" val="81025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CE7F-00E5-4A3E-847F-5711F46D2CE4}"/>
              </a:ext>
            </a:extLst>
          </p:cNvPr>
          <p:cNvSpPr>
            <a:spLocks noGrp="1"/>
          </p:cNvSpPr>
          <p:nvPr>
            <p:ph type="title"/>
          </p:nvPr>
        </p:nvSpPr>
        <p:spPr>
          <a:xfrm>
            <a:off x="792217" y="141780"/>
            <a:ext cx="10515600" cy="1325563"/>
          </a:xfrm>
        </p:spPr>
        <p:txBody>
          <a:bodyPr vert="horz" lIns="91440" tIns="45720" rIns="91440" bIns="45720" rtlCol="0" anchor="ctr">
            <a:normAutofit/>
          </a:bodyPr>
          <a:lstStyle/>
          <a:p>
            <a:r>
              <a:rPr lang="en-US"/>
              <a:t>Goal</a:t>
            </a:r>
          </a:p>
        </p:txBody>
      </p:sp>
      <p:sp>
        <p:nvSpPr>
          <p:cNvPr id="3" name="Text Placeholder 2">
            <a:extLst>
              <a:ext uri="{FF2B5EF4-FFF2-40B4-BE49-F238E27FC236}">
                <a16:creationId xmlns:a16="http://schemas.microsoft.com/office/drawing/2014/main" id="{6CE2DED7-E166-4922-83B0-1B96DDBA4DB4}"/>
              </a:ext>
            </a:extLst>
          </p:cNvPr>
          <p:cNvSpPr>
            <a:spLocks noGrp="1"/>
          </p:cNvSpPr>
          <p:nvPr>
            <p:ph sz="half" idx="1"/>
          </p:nvPr>
        </p:nvSpPr>
        <p:spPr>
          <a:xfrm>
            <a:off x="792218" y="1136439"/>
            <a:ext cx="7496412" cy="4420690"/>
          </a:xfrm>
        </p:spPr>
        <p:txBody>
          <a:bodyPr vert="horz" lIns="91440" tIns="45720" rIns="91440" bIns="45720" rtlCol="0" anchor="t">
            <a:normAutofit fontScale="92500" lnSpcReduction="10000"/>
          </a:bodyPr>
          <a:lstStyle/>
          <a:p>
            <a:pPr marL="0" indent="0">
              <a:buNone/>
            </a:pPr>
            <a:r>
              <a:rPr lang="en-US" sz="2600" i="1" dirty="0">
                <a:ea typeface="+mn-lt"/>
                <a:cs typeface="+mn-lt"/>
              </a:rPr>
              <a:t>Through the Indiana Health Equity Council CHW Model:</a:t>
            </a:r>
            <a:br>
              <a:rPr lang="en-US" i="1" dirty="0">
                <a:ea typeface="+mn-lt"/>
                <a:cs typeface="+mn-lt"/>
              </a:rPr>
            </a:br>
            <a:endParaRPr lang="en-US" dirty="0"/>
          </a:p>
          <a:p>
            <a:pPr marL="457200" lvl="1" indent="0">
              <a:buNone/>
            </a:pPr>
            <a:r>
              <a:rPr lang="en-US" sz="3000" dirty="0"/>
              <a:t>Identify and address state district needs, foster communication, synergy, and ultimately, evaluate and demonstrate the effectiveness and impact of CHW-led statewide </a:t>
            </a:r>
            <a:r>
              <a:rPr lang="en-US" sz="3000" dirty="0">
                <a:ea typeface="+mn-lt"/>
                <a:cs typeface="+mn-lt"/>
              </a:rPr>
              <a:t>COVID-19 vaccine hesitancy and related social determinants of health efforts among Indiana health disparity populations</a:t>
            </a:r>
            <a:r>
              <a:rPr lang="en-US" sz="3000" dirty="0"/>
              <a:t>.</a:t>
            </a:r>
            <a:endParaRPr lang="en-US" sz="3000">
              <a:cs typeface="Calibri"/>
            </a:endParaRPr>
          </a:p>
          <a:p>
            <a:pPr marL="0" indent="0">
              <a:buNone/>
            </a:pPr>
            <a:endParaRPr lang="en-US" sz="2400">
              <a:solidFill>
                <a:srgbClr val="002060"/>
              </a:solidFill>
            </a:endParaRPr>
          </a:p>
          <a:p>
            <a:pPr marL="0" indent="0" algn="ctr">
              <a:buNone/>
            </a:pPr>
            <a:r>
              <a:rPr lang="en-US" sz="2400" b="1" dirty="0">
                <a:solidFill>
                  <a:srgbClr val="002060"/>
                </a:solidFill>
              </a:rPr>
              <a:t>We are here to come alongside</a:t>
            </a:r>
            <a:br>
              <a:rPr lang="en-US" sz="2400" b="1" dirty="0"/>
            </a:br>
            <a:r>
              <a:rPr lang="en-US" sz="2400" b="1" dirty="0">
                <a:solidFill>
                  <a:srgbClr val="002060"/>
                </a:solidFill>
              </a:rPr>
              <a:t> existing organizations.</a:t>
            </a:r>
            <a:endParaRPr lang="en-US" sz="2400" b="1" dirty="0">
              <a:solidFill>
                <a:srgbClr val="002060"/>
              </a:solidFill>
              <a:cs typeface="Calibri"/>
            </a:endParaRPr>
          </a:p>
        </p:txBody>
      </p:sp>
      <p:pic>
        <p:nvPicPr>
          <p:cNvPr id="6" name="Picture 5" descr="Logo&#10;&#10;Description automatically generated">
            <a:extLst>
              <a:ext uri="{FF2B5EF4-FFF2-40B4-BE49-F238E27FC236}">
                <a16:creationId xmlns:a16="http://schemas.microsoft.com/office/drawing/2014/main" id="{5DFE1F6A-7099-B75A-5921-2F5A057965D9}"/>
              </a:ext>
            </a:extLst>
          </p:cNvPr>
          <p:cNvPicPr>
            <a:picLocks noChangeAspect="1"/>
          </p:cNvPicPr>
          <p:nvPr/>
        </p:nvPicPr>
        <p:blipFill>
          <a:blip r:embed="rId2"/>
          <a:stretch>
            <a:fillRect/>
          </a:stretch>
        </p:blipFill>
        <p:spPr>
          <a:xfrm>
            <a:off x="8288517" y="1356995"/>
            <a:ext cx="3485466" cy="3749848"/>
          </a:xfrm>
          <a:prstGeom prst="rect">
            <a:avLst/>
          </a:prstGeom>
          <a:noFill/>
        </p:spPr>
      </p:pic>
      <p:sp>
        <p:nvSpPr>
          <p:cNvPr id="11" name="Date Placeholder 4">
            <a:extLst>
              <a:ext uri="{FF2B5EF4-FFF2-40B4-BE49-F238E27FC236}">
                <a16:creationId xmlns:a16="http://schemas.microsoft.com/office/drawing/2014/main" id="{453536FC-2A3A-E8A2-8C1E-E0C0EC82B4F5}"/>
              </a:ext>
            </a:extLst>
          </p:cNvPr>
          <p:cNvSpPr>
            <a:spLocks noGrp="1"/>
          </p:cNvSpPr>
          <p:nvPr>
            <p:ph type="dt" sz="half" idx="10"/>
          </p:nvPr>
        </p:nvSpPr>
        <p:spPr>
          <a:xfrm>
            <a:off x="6722301" y="6336610"/>
            <a:ext cx="1482248" cy="365125"/>
          </a:xfrm>
        </p:spPr>
        <p:txBody>
          <a:bodyPr/>
          <a:lstStyle/>
          <a:p>
            <a:pPr>
              <a:spcAft>
                <a:spcPts val="600"/>
              </a:spcAft>
            </a:pPr>
            <a:fld id="{194AC291-AC6C-DD49-9431-D5B3D0B11768}" type="datetime1">
              <a:rPr lang="en-US" smtClean="0"/>
              <a:pPr>
                <a:spcAft>
                  <a:spcPts val="600"/>
                </a:spcAft>
              </a:pPr>
              <a:t>2/21/2023</a:t>
            </a:fld>
            <a:endParaRPr lang="en-US"/>
          </a:p>
        </p:txBody>
      </p:sp>
      <p:sp>
        <p:nvSpPr>
          <p:cNvPr id="13" name="Footer Placeholder 5">
            <a:extLst>
              <a:ext uri="{FF2B5EF4-FFF2-40B4-BE49-F238E27FC236}">
                <a16:creationId xmlns:a16="http://schemas.microsoft.com/office/drawing/2014/main" id="{ADB1E9A2-7E21-F182-BE8A-80EDDC732FC8}"/>
              </a:ext>
            </a:extLst>
          </p:cNvPr>
          <p:cNvSpPr>
            <a:spLocks noGrp="1"/>
          </p:cNvSpPr>
          <p:nvPr>
            <p:ph type="ftr" sz="quarter" idx="11"/>
          </p:nvPr>
        </p:nvSpPr>
        <p:spPr>
          <a:xfrm>
            <a:off x="2472470" y="6322866"/>
            <a:ext cx="4114800" cy="365125"/>
          </a:xfrm>
        </p:spPr>
        <p:txBody>
          <a:bodyPr/>
          <a:lstStyle/>
          <a:p>
            <a:pPr>
              <a:spcAft>
                <a:spcPts val="600"/>
              </a:spcAft>
            </a:pPr>
            <a:r>
              <a:rPr lang="en-US" i="1"/>
              <a:t>Building a network of shared knowledge and collaboration</a:t>
            </a:r>
            <a:endParaRPr lang="en-US"/>
          </a:p>
        </p:txBody>
      </p:sp>
      <p:sp>
        <p:nvSpPr>
          <p:cNvPr id="5" name="Slide Number Placeholder 4">
            <a:extLst>
              <a:ext uri="{FF2B5EF4-FFF2-40B4-BE49-F238E27FC236}">
                <a16:creationId xmlns:a16="http://schemas.microsoft.com/office/drawing/2014/main" id="{7AE0C910-CBA3-4D61-A625-C6BDB57395DC}"/>
              </a:ext>
            </a:extLst>
          </p:cNvPr>
          <p:cNvSpPr>
            <a:spLocks noGrp="1"/>
          </p:cNvSpPr>
          <p:nvPr>
            <p:ph type="sldNum" sz="quarter" idx="12"/>
          </p:nvPr>
        </p:nvSpPr>
        <p:spPr>
          <a:xfrm>
            <a:off x="8562975" y="6337390"/>
            <a:ext cx="2743200" cy="365125"/>
          </a:xfrm>
        </p:spPr>
        <p:txBody>
          <a:bodyPr vert="horz" lIns="91440" tIns="45720" rIns="91440" bIns="45720" rtlCol="0" anchor="ctr">
            <a:normAutofit/>
          </a:bodyPr>
          <a:lstStyle/>
          <a:p>
            <a:pPr>
              <a:spcAft>
                <a:spcPts val="600"/>
              </a:spcAft>
              <a:defRPr/>
            </a:pPr>
            <a:fld id="{48F63A3B-78C7-47BE-AE5E-E10140E04643}" type="slidenum">
              <a:rPr lang="en-US" smtClean="0"/>
              <a:pPr>
                <a:spcAft>
                  <a:spcPts val="600"/>
                </a:spcAft>
                <a:defRPr/>
              </a:pPr>
              <a:t>2</a:t>
            </a:fld>
            <a:endParaRPr lang="en-US"/>
          </a:p>
        </p:txBody>
      </p:sp>
    </p:spTree>
    <p:extLst>
      <p:ext uri="{BB962C8B-B14F-4D97-AF65-F5344CB8AC3E}">
        <p14:creationId xmlns:p14="http://schemas.microsoft.com/office/powerpoint/2010/main" val="641665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6A596-ED19-4718-9C2A-8A85EAB8440E}"/>
              </a:ext>
            </a:extLst>
          </p:cNvPr>
          <p:cNvSpPr>
            <a:spLocks noGrp="1"/>
          </p:cNvSpPr>
          <p:nvPr>
            <p:ph type="title"/>
          </p:nvPr>
        </p:nvSpPr>
        <p:spPr>
          <a:xfrm>
            <a:off x="589560" y="442802"/>
            <a:ext cx="4560584" cy="1128068"/>
          </a:xfrm>
        </p:spPr>
        <p:txBody>
          <a:bodyPr vert="horz" lIns="91440" tIns="45720" rIns="91440" bIns="45720" rtlCol="0" anchor="ctr">
            <a:normAutofit/>
          </a:bodyPr>
          <a:lstStyle/>
          <a:p>
            <a:r>
              <a:rPr lang="en-US" sz="4000" b="1"/>
              <a:t>Evaluation</a:t>
            </a:r>
            <a:endParaRPr lang="en-US" sz="4000" i="1"/>
          </a:p>
        </p:txBody>
      </p:sp>
      <p:sp>
        <p:nvSpPr>
          <p:cNvPr id="22" name="Content Placeholder 21">
            <a:extLst>
              <a:ext uri="{FF2B5EF4-FFF2-40B4-BE49-F238E27FC236}">
                <a16:creationId xmlns:a16="http://schemas.microsoft.com/office/drawing/2014/main" id="{1DB73E31-39BB-4D2E-BAF0-B79A62821739}"/>
              </a:ext>
            </a:extLst>
          </p:cNvPr>
          <p:cNvSpPr>
            <a:spLocks noGrp="1"/>
          </p:cNvSpPr>
          <p:nvPr>
            <p:ph type="body" sz="half" idx="2"/>
          </p:nvPr>
        </p:nvSpPr>
        <p:spPr>
          <a:xfrm>
            <a:off x="630133" y="1484074"/>
            <a:ext cx="5255735" cy="3979585"/>
          </a:xfrm>
        </p:spPr>
        <p:txBody>
          <a:bodyPr vert="horz" lIns="91440" tIns="45720" rIns="91440" bIns="45720" rtlCol="0" anchor="t">
            <a:normAutofit/>
          </a:bodyPr>
          <a:lstStyle/>
          <a:p>
            <a:r>
              <a:rPr lang="en-US" sz="2400" b="1" i="1" dirty="0"/>
              <a:t>Goal: Describe the implementation, reach, and COVID-19-related SDOH outcomes of the IN HEC CHW Model among health disparity populations.</a:t>
            </a:r>
            <a:endParaRPr lang="en-US" sz="2400" b="1" i="1" dirty="0">
              <a:cs typeface="Calibri"/>
            </a:endParaRPr>
          </a:p>
          <a:p>
            <a:endParaRPr lang="en-US" sz="2400" b="1" i="1" dirty="0">
              <a:cs typeface="Calibri"/>
            </a:endParaRPr>
          </a:p>
          <a:p>
            <a:r>
              <a:rPr lang="en-US" sz="2400" dirty="0"/>
              <a:t>Evaluation will be guided by the </a:t>
            </a:r>
            <a:r>
              <a:rPr lang="en-US" sz="2400" dirty="0">
                <a:ea typeface="+mn-lt"/>
                <a:cs typeface="+mn-lt"/>
              </a:rPr>
              <a:t>"</a:t>
            </a:r>
            <a:r>
              <a:rPr lang="en-US" sz="2400" i="1" u="sng" dirty="0">
                <a:ea typeface="+mn-lt"/>
                <a:cs typeface="+mn-lt"/>
              </a:rPr>
              <a:t>IDOH-OMH Adapted CDC Program Evaluation Framework:  For Community-engaged Health Equity Program</a:t>
            </a:r>
            <a:r>
              <a:rPr lang="en-US" sz="2400" i="1" dirty="0">
                <a:ea typeface="+mn-lt"/>
                <a:cs typeface="+mn-lt"/>
              </a:rPr>
              <a:t>s,</a:t>
            </a:r>
            <a:r>
              <a:rPr lang="en-US" sz="2400" dirty="0">
                <a:ea typeface="+mn-lt"/>
                <a:cs typeface="+mn-lt"/>
              </a:rPr>
              <a:t>" </a:t>
            </a:r>
            <a:r>
              <a:rPr lang="en-US" sz="2400" dirty="0"/>
              <a:t>utilizing appropriate methods to measure outcomes of interest. </a:t>
            </a:r>
            <a:endParaRPr lang="en-US" sz="2400" dirty="0">
              <a:cs typeface="Calibri"/>
            </a:endParaRPr>
          </a:p>
        </p:txBody>
      </p:sp>
      <p:sp>
        <p:nvSpPr>
          <p:cNvPr id="3" name="Slide Number Placeholder 2">
            <a:extLst>
              <a:ext uri="{FF2B5EF4-FFF2-40B4-BE49-F238E27FC236}">
                <a16:creationId xmlns:a16="http://schemas.microsoft.com/office/drawing/2014/main" id="{0A188E5A-BF47-49D0-83F8-A76752533F2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20</a:t>
            </a:fld>
            <a:endParaRPr lang="en-US">
              <a:solidFill>
                <a:prstClr val="black">
                  <a:tint val="75000"/>
                </a:prstClr>
              </a:solidFill>
              <a:latin typeface="Calibri" panose="020F0502020204030204"/>
            </a:endParaRPr>
          </a:p>
        </p:txBody>
      </p:sp>
      <p:pic>
        <p:nvPicPr>
          <p:cNvPr id="34" name="Picture 34" descr="Shape, polygon&#10;&#10;Description automatically generated">
            <a:extLst>
              <a:ext uri="{FF2B5EF4-FFF2-40B4-BE49-F238E27FC236}">
                <a16:creationId xmlns:a16="http://schemas.microsoft.com/office/drawing/2014/main" id="{ED26BBC1-8874-4B5F-E7D2-987565EA204D}"/>
              </a:ext>
            </a:extLst>
          </p:cNvPr>
          <p:cNvPicPr>
            <a:picLocks noChangeAspect="1"/>
          </p:cNvPicPr>
          <p:nvPr/>
        </p:nvPicPr>
        <p:blipFill>
          <a:blip r:embed="rId3"/>
          <a:stretch>
            <a:fillRect/>
          </a:stretch>
        </p:blipFill>
        <p:spPr>
          <a:xfrm>
            <a:off x="4552201" y="1006333"/>
            <a:ext cx="8498551" cy="5308913"/>
          </a:xfrm>
          <a:prstGeom prst="rect">
            <a:avLst/>
          </a:prstGeom>
        </p:spPr>
      </p:pic>
    </p:spTree>
    <p:extLst>
      <p:ext uri="{BB962C8B-B14F-4D97-AF65-F5344CB8AC3E}">
        <p14:creationId xmlns:p14="http://schemas.microsoft.com/office/powerpoint/2010/main" val="825184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B0AE29-FE8D-0F90-8BCC-0913B1E3C2CD}"/>
              </a:ext>
            </a:extLst>
          </p:cNvPr>
          <p:cNvSpPr>
            <a:spLocks noGrp="1"/>
          </p:cNvSpPr>
          <p:nvPr>
            <p:ph type="title"/>
          </p:nvPr>
        </p:nvSpPr>
        <p:spPr/>
        <p:txBody>
          <a:bodyPr/>
          <a:lstStyle/>
          <a:p>
            <a:r>
              <a:rPr lang="en-US">
                <a:cs typeface="Calibri Light"/>
              </a:rPr>
              <a:t>So, what do implementation and evaluation look like for the </a:t>
            </a:r>
            <a:br>
              <a:rPr lang="en-US">
                <a:cs typeface="Calibri Light"/>
              </a:rPr>
            </a:br>
            <a:r>
              <a:rPr lang="en-US">
                <a:cs typeface="Calibri Light"/>
              </a:rPr>
              <a:t>IN HEC CHW Model?</a:t>
            </a:r>
            <a:endParaRPr lang="en-US"/>
          </a:p>
        </p:txBody>
      </p:sp>
      <p:sp>
        <p:nvSpPr>
          <p:cNvPr id="2" name="Date Placeholder 1">
            <a:extLst>
              <a:ext uri="{FF2B5EF4-FFF2-40B4-BE49-F238E27FC236}">
                <a16:creationId xmlns:a16="http://schemas.microsoft.com/office/drawing/2014/main" id="{F8460A20-8582-C071-0C56-BBAAB5A849B3}"/>
              </a:ext>
            </a:extLst>
          </p:cNvPr>
          <p:cNvSpPr>
            <a:spLocks noGrp="1"/>
          </p:cNvSpPr>
          <p:nvPr>
            <p:ph type="dt" sz="half" idx="10"/>
          </p:nvPr>
        </p:nvSpPr>
        <p:spPr/>
        <p:txBody>
          <a:bodyPr/>
          <a:lstStyle/>
          <a:p>
            <a:fld id="{F020EFB1-2116-954F-BBC7-F223688E5CF6}" type="datetime1">
              <a:rPr lang="en-US" smtClean="0"/>
              <a:t>2/21/2023</a:t>
            </a:fld>
            <a:endParaRPr lang="en-US"/>
          </a:p>
        </p:txBody>
      </p:sp>
      <p:sp>
        <p:nvSpPr>
          <p:cNvPr id="3" name="Footer Placeholder 2">
            <a:extLst>
              <a:ext uri="{FF2B5EF4-FFF2-40B4-BE49-F238E27FC236}">
                <a16:creationId xmlns:a16="http://schemas.microsoft.com/office/drawing/2014/main" id="{C3F1A19D-6032-1352-B1A8-BF438140C6B0}"/>
              </a:ext>
            </a:extLst>
          </p:cNvPr>
          <p:cNvSpPr>
            <a:spLocks noGrp="1"/>
          </p:cNvSpPr>
          <p:nvPr>
            <p:ph type="ftr" sz="quarter" idx="11"/>
          </p:nvPr>
        </p:nvSpPr>
        <p:spPr/>
        <p:txBody>
          <a:bodyPr/>
          <a:lstStyle/>
          <a:p>
            <a:r>
              <a:rPr lang="en-US" i="1"/>
              <a:t>Building a network of shared knowledge and collaboration</a:t>
            </a:r>
            <a:endParaRPr lang="en-US"/>
          </a:p>
        </p:txBody>
      </p:sp>
      <p:sp>
        <p:nvSpPr>
          <p:cNvPr id="4" name="Slide Number Placeholder 3">
            <a:extLst>
              <a:ext uri="{FF2B5EF4-FFF2-40B4-BE49-F238E27FC236}">
                <a16:creationId xmlns:a16="http://schemas.microsoft.com/office/drawing/2014/main" id="{67AF7D53-7D03-A124-E44C-D4EF8D9ABAF2}"/>
              </a:ext>
            </a:extLst>
          </p:cNvPr>
          <p:cNvSpPr>
            <a:spLocks noGrp="1"/>
          </p:cNvSpPr>
          <p:nvPr>
            <p:ph type="sldNum" sz="quarter" idx="12"/>
          </p:nvPr>
        </p:nvSpPr>
        <p:spPr/>
        <p:txBody>
          <a:bodyPr/>
          <a:lstStyle/>
          <a:p>
            <a:fld id="{44E00AC8-3785-C74C-B228-A8ED9DFBDF40}" type="slidenum">
              <a:rPr lang="en-US" smtClean="0"/>
              <a:t>21</a:t>
            </a:fld>
            <a:endParaRPr lang="en-US"/>
          </a:p>
        </p:txBody>
      </p:sp>
    </p:spTree>
    <p:extLst>
      <p:ext uri="{BB962C8B-B14F-4D97-AF65-F5344CB8AC3E}">
        <p14:creationId xmlns:p14="http://schemas.microsoft.com/office/powerpoint/2010/main" val="38040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CE21-88F1-6D9F-8BD0-C2E186022F3A}"/>
              </a:ext>
            </a:extLst>
          </p:cNvPr>
          <p:cNvSpPr>
            <a:spLocks noGrp="1"/>
          </p:cNvSpPr>
          <p:nvPr>
            <p:ph type="title"/>
          </p:nvPr>
        </p:nvSpPr>
        <p:spPr>
          <a:xfrm>
            <a:off x="335857" y="2644555"/>
            <a:ext cx="5674885" cy="1325563"/>
          </a:xfrm>
        </p:spPr>
        <p:txBody>
          <a:bodyPr>
            <a:normAutofit fontScale="90000"/>
          </a:bodyPr>
          <a:lstStyle/>
          <a:p>
            <a:r>
              <a:rPr lang="en-US">
                <a:cs typeface="Calibri Light"/>
              </a:rPr>
              <a:t>The IN HEC  CHW Model: </a:t>
            </a:r>
            <a:br>
              <a:rPr lang="en-US">
                <a:cs typeface="Calibri Light"/>
              </a:rPr>
            </a:br>
            <a:br>
              <a:rPr lang="en-US">
                <a:cs typeface="Calibri Light"/>
              </a:rPr>
            </a:br>
            <a:r>
              <a:rPr lang="en-US">
                <a:cs typeface="Calibri Light"/>
              </a:rPr>
              <a:t>Cycle and Evaluation Approach. </a:t>
            </a:r>
            <a:r>
              <a:rPr lang="en-US" sz="2000">
                <a:latin typeface="Calibri"/>
                <a:cs typeface="Calibri"/>
              </a:rPr>
              <a:t> </a:t>
            </a:r>
            <a:br>
              <a:rPr lang="en-US" sz="2000">
                <a:latin typeface="Calibri"/>
                <a:cs typeface="Calibri"/>
              </a:rPr>
            </a:br>
            <a:br>
              <a:rPr lang="en-US" sz="2000">
                <a:latin typeface="Calibri"/>
                <a:cs typeface="Calibri"/>
              </a:rPr>
            </a:br>
            <a:br>
              <a:rPr lang="en-US" sz="2000">
                <a:latin typeface="Calibri"/>
                <a:cs typeface="Calibri"/>
              </a:rPr>
            </a:br>
            <a:br>
              <a:rPr lang="en-US" sz="2000">
                <a:latin typeface="Calibri"/>
                <a:cs typeface="Calibri"/>
              </a:rPr>
            </a:br>
            <a:br>
              <a:rPr lang="en-US" sz="2000">
                <a:latin typeface="Calibri"/>
                <a:cs typeface="Calibri"/>
              </a:rPr>
            </a:br>
            <a:r>
              <a:rPr lang="en-US" sz="2000">
                <a:latin typeface="Calibri"/>
                <a:cs typeface="Calibri"/>
              </a:rPr>
              <a:t>*Color coding indicates cycle steps aligned to </a:t>
            </a:r>
            <a:br>
              <a:rPr lang="en-US" sz="2000">
                <a:latin typeface="Calibri"/>
                <a:cs typeface="Calibri"/>
              </a:rPr>
            </a:br>
            <a:r>
              <a:rPr lang="en-US" sz="2000">
                <a:latin typeface="Calibri"/>
                <a:cs typeface="Calibri"/>
              </a:rPr>
              <a:t>evaluation steps.</a:t>
            </a:r>
            <a:endParaRPr lang="en-US" sz="2000">
              <a:ea typeface="+mj-lt"/>
              <a:cs typeface="+mj-lt"/>
            </a:endParaRPr>
          </a:p>
          <a:p>
            <a:endParaRPr lang="en-US" sz="2000">
              <a:cs typeface="Calibri Light"/>
            </a:endParaRPr>
          </a:p>
        </p:txBody>
      </p:sp>
      <p:sp>
        <p:nvSpPr>
          <p:cNvPr id="4" name="Date Placeholder 3">
            <a:extLst>
              <a:ext uri="{FF2B5EF4-FFF2-40B4-BE49-F238E27FC236}">
                <a16:creationId xmlns:a16="http://schemas.microsoft.com/office/drawing/2014/main" id="{513F9ECB-B231-94BC-530B-252AD114323C}"/>
              </a:ext>
            </a:extLst>
          </p:cNvPr>
          <p:cNvSpPr>
            <a:spLocks noGrp="1"/>
          </p:cNvSpPr>
          <p:nvPr>
            <p:ph type="dt" sz="half" idx="10"/>
          </p:nvPr>
        </p:nvSpPr>
        <p:spPr/>
        <p:txBody>
          <a:bodyPr/>
          <a:lstStyle/>
          <a:p>
            <a:fld id="{0CFE0AC9-D31D-214B-9E88-88113336C166}" type="datetime1">
              <a:rPr lang="en-US" smtClean="0"/>
              <a:t>2/21/2023</a:t>
            </a:fld>
            <a:endParaRPr lang="en-US"/>
          </a:p>
        </p:txBody>
      </p:sp>
      <p:sp>
        <p:nvSpPr>
          <p:cNvPr id="5" name="Footer Placeholder 4">
            <a:extLst>
              <a:ext uri="{FF2B5EF4-FFF2-40B4-BE49-F238E27FC236}">
                <a16:creationId xmlns:a16="http://schemas.microsoft.com/office/drawing/2014/main" id="{1A2F29A4-FCB8-8EE3-CABB-B8969840972C}"/>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53AECEAD-00C4-D144-912A-F5851440A918}"/>
              </a:ext>
            </a:extLst>
          </p:cNvPr>
          <p:cNvSpPr>
            <a:spLocks noGrp="1"/>
          </p:cNvSpPr>
          <p:nvPr>
            <p:ph type="sldNum" sz="quarter" idx="12"/>
          </p:nvPr>
        </p:nvSpPr>
        <p:spPr/>
        <p:txBody>
          <a:bodyPr/>
          <a:lstStyle/>
          <a:p>
            <a:fld id="{44E00AC8-3785-C74C-B228-A8ED9DFBDF40}" type="slidenum">
              <a:rPr lang="en-US" smtClean="0"/>
              <a:t>22</a:t>
            </a:fld>
            <a:endParaRPr lang="en-US"/>
          </a:p>
        </p:txBody>
      </p:sp>
      <p:grpSp>
        <p:nvGrpSpPr>
          <p:cNvPr id="33" name="Group 32">
            <a:extLst>
              <a:ext uri="{FF2B5EF4-FFF2-40B4-BE49-F238E27FC236}">
                <a16:creationId xmlns:a16="http://schemas.microsoft.com/office/drawing/2014/main" id="{B49CE517-E13A-EAE2-6289-C6A210CFD3AE}"/>
              </a:ext>
            </a:extLst>
          </p:cNvPr>
          <p:cNvGrpSpPr/>
          <p:nvPr/>
        </p:nvGrpSpPr>
        <p:grpSpPr>
          <a:xfrm>
            <a:off x="5849181" y="437744"/>
            <a:ext cx="5427587" cy="5547093"/>
            <a:chOff x="5206053" y="518426"/>
            <a:chExt cx="5427587" cy="5547093"/>
          </a:xfrm>
        </p:grpSpPr>
        <p:sp>
          <p:nvSpPr>
            <p:cNvPr id="7" name="TextBox 6">
              <a:extLst>
                <a:ext uri="{FF2B5EF4-FFF2-40B4-BE49-F238E27FC236}">
                  <a16:creationId xmlns:a16="http://schemas.microsoft.com/office/drawing/2014/main" id="{A358FDDC-489C-4BAC-8F5E-02CE0633B9D9}"/>
                </a:ext>
              </a:extLst>
            </p:cNvPr>
            <p:cNvSpPr txBox="1"/>
            <p:nvPr/>
          </p:nvSpPr>
          <p:spPr>
            <a:xfrm>
              <a:off x="5526318" y="518426"/>
              <a:ext cx="4489739" cy="646331"/>
            </a:xfrm>
            <a:prstGeom prst="rect">
              <a:avLst/>
            </a:prstGeom>
            <a:noFill/>
          </p:spPr>
          <p:txBody>
            <a:bodyPr wrap="square" rtlCol="0">
              <a:spAutoFit/>
            </a:bodyPr>
            <a:lstStyle/>
            <a:p>
              <a:pPr algn="ctr"/>
              <a:br>
                <a:rPr lang="en-US" spc="-119"/>
              </a:br>
              <a:r>
                <a:rPr lang="en-US" spc="-119">
                  <a:latin typeface="+mj-lt"/>
                </a:rPr>
                <a:t>IN HEC CHW Model </a:t>
              </a:r>
              <a:r>
                <a:rPr lang="en-US" spc="-247">
                  <a:latin typeface="+mj-lt"/>
                </a:rPr>
                <a:t>Cycle</a:t>
              </a:r>
              <a:endParaRPr lang="en-US">
                <a:latin typeface="+mj-lt"/>
              </a:endParaRPr>
            </a:p>
          </p:txBody>
        </p:sp>
        <p:sp>
          <p:nvSpPr>
            <p:cNvPr id="8" name="Donut 5">
              <a:extLst>
                <a:ext uri="{FF2B5EF4-FFF2-40B4-BE49-F238E27FC236}">
                  <a16:creationId xmlns:a16="http://schemas.microsoft.com/office/drawing/2014/main" id="{2A3B2CDF-6F19-4B24-ADBB-4469EF2758A6}"/>
                </a:ext>
              </a:extLst>
            </p:cNvPr>
            <p:cNvSpPr/>
            <p:nvPr/>
          </p:nvSpPr>
          <p:spPr>
            <a:xfrm>
              <a:off x="5660329" y="1392922"/>
              <a:ext cx="4489738" cy="4672597"/>
            </a:xfrm>
            <a:prstGeom prst="donut">
              <a:avLst>
                <a:gd name="adj" fmla="val 76"/>
              </a:avLst>
            </a:prstGeom>
            <a:solidFill>
              <a:schemeClr val="tx2">
                <a:lumMod val="20000"/>
                <a:lumOff val="80000"/>
              </a:schemeClr>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chemeClr val="tx1"/>
                </a:solidFill>
              </a:endParaRPr>
            </a:p>
          </p:txBody>
        </p:sp>
        <p:grpSp>
          <p:nvGrpSpPr>
            <p:cNvPr id="9" name="Group 8">
              <a:extLst>
                <a:ext uri="{FF2B5EF4-FFF2-40B4-BE49-F238E27FC236}">
                  <a16:creationId xmlns:a16="http://schemas.microsoft.com/office/drawing/2014/main" id="{6C7724F7-6A14-438E-A5EA-7AB304FCD655}"/>
                </a:ext>
              </a:extLst>
            </p:cNvPr>
            <p:cNvGrpSpPr/>
            <p:nvPr/>
          </p:nvGrpSpPr>
          <p:grpSpPr>
            <a:xfrm>
              <a:off x="5206053" y="1206401"/>
              <a:ext cx="5427587" cy="4697123"/>
              <a:chOff x="3478888" y="1681739"/>
              <a:chExt cx="5766041" cy="4683546"/>
            </a:xfrm>
          </p:grpSpPr>
          <p:sp>
            <p:nvSpPr>
              <p:cNvPr id="10" name="object 3">
                <a:extLst>
                  <a:ext uri="{FF2B5EF4-FFF2-40B4-BE49-F238E27FC236}">
                    <a16:creationId xmlns:a16="http://schemas.microsoft.com/office/drawing/2014/main" id="{08B1ACED-CEFD-47DD-B17B-64F9B14F44EC}"/>
                  </a:ext>
                </a:extLst>
              </p:cNvPr>
              <p:cNvSpPr/>
              <p:nvPr/>
            </p:nvSpPr>
            <p:spPr>
              <a:xfrm>
                <a:off x="5302730" y="1681739"/>
                <a:ext cx="1518285" cy="735330"/>
              </a:xfrm>
              <a:custGeom>
                <a:avLst/>
                <a:gdLst/>
                <a:ahLst/>
                <a:cxnLst/>
                <a:rect l="l" t="t" r="r" b="b"/>
                <a:pathLst>
                  <a:path w="1518284" h="735330">
                    <a:moveTo>
                      <a:pt x="1395492" y="0"/>
                    </a:moveTo>
                    <a:lnTo>
                      <a:pt x="122358" y="0"/>
                    </a:lnTo>
                    <a:lnTo>
                      <a:pt x="74730" y="9626"/>
                    </a:lnTo>
                    <a:lnTo>
                      <a:pt x="35837" y="35878"/>
                    </a:lnTo>
                    <a:lnTo>
                      <a:pt x="9615" y="74815"/>
                    </a:lnTo>
                    <a:lnTo>
                      <a:pt x="0" y="122496"/>
                    </a:lnTo>
                    <a:lnTo>
                      <a:pt x="0" y="612477"/>
                    </a:lnTo>
                    <a:lnTo>
                      <a:pt x="9615" y="660159"/>
                    </a:lnTo>
                    <a:lnTo>
                      <a:pt x="35837" y="699097"/>
                    </a:lnTo>
                    <a:lnTo>
                      <a:pt x="74730" y="725349"/>
                    </a:lnTo>
                    <a:lnTo>
                      <a:pt x="122358" y="734975"/>
                    </a:lnTo>
                    <a:lnTo>
                      <a:pt x="1395492" y="734975"/>
                    </a:lnTo>
                    <a:lnTo>
                      <a:pt x="1443119" y="725349"/>
                    </a:lnTo>
                    <a:lnTo>
                      <a:pt x="1482011" y="699097"/>
                    </a:lnTo>
                    <a:lnTo>
                      <a:pt x="1508233" y="660159"/>
                    </a:lnTo>
                    <a:lnTo>
                      <a:pt x="1517849" y="612477"/>
                    </a:lnTo>
                    <a:lnTo>
                      <a:pt x="1517849" y="122496"/>
                    </a:lnTo>
                    <a:lnTo>
                      <a:pt x="1508233" y="74815"/>
                    </a:lnTo>
                    <a:lnTo>
                      <a:pt x="1482011" y="35878"/>
                    </a:lnTo>
                    <a:lnTo>
                      <a:pt x="1443119" y="9626"/>
                    </a:lnTo>
                    <a:lnTo>
                      <a:pt x="1395492" y="0"/>
                    </a:lnTo>
                    <a:close/>
                  </a:path>
                </a:pathLst>
              </a:custGeom>
              <a:solidFill>
                <a:srgbClr val="FFC000"/>
              </a:solidFill>
            </p:spPr>
            <p:txBody>
              <a:bodyPr wrap="square" lIns="0" tIns="0" rIns="0" bIns="0" rtlCol="0"/>
              <a:lstStyle/>
              <a:p>
                <a:endParaRPr sz="1588"/>
              </a:p>
            </p:txBody>
          </p:sp>
          <p:pic>
            <p:nvPicPr>
              <p:cNvPr id="11" name="object 6">
                <a:extLst>
                  <a:ext uri="{FF2B5EF4-FFF2-40B4-BE49-F238E27FC236}">
                    <a16:creationId xmlns:a16="http://schemas.microsoft.com/office/drawing/2014/main" id="{5008AE48-28FB-48A1-A2F8-C4E3339E81A9}"/>
                  </a:ext>
                </a:extLst>
              </p:cNvPr>
              <p:cNvPicPr/>
              <p:nvPr/>
            </p:nvPicPr>
            <p:blipFill>
              <a:blip r:embed="rId2" cstate="print"/>
              <a:stretch>
                <a:fillRect/>
              </a:stretch>
            </p:blipFill>
            <p:spPr>
              <a:xfrm>
                <a:off x="6945415" y="2200661"/>
                <a:ext cx="390179" cy="147377"/>
              </a:xfrm>
              <a:prstGeom prst="rect">
                <a:avLst/>
              </a:prstGeom>
            </p:spPr>
          </p:pic>
          <p:sp>
            <p:nvSpPr>
              <p:cNvPr id="12" name="object 7">
                <a:extLst>
                  <a:ext uri="{FF2B5EF4-FFF2-40B4-BE49-F238E27FC236}">
                    <a16:creationId xmlns:a16="http://schemas.microsoft.com/office/drawing/2014/main" id="{983D9149-6F76-4B9B-AD5C-DFE716F33E2F}"/>
                  </a:ext>
                </a:extLst>
              </p:cNvPr>
              <p:cNvSpPr/>
              <p:nvPr/>
            </p:nvSpPr>
            <p:spPr>
              <a:xfrm>
                <a:off x="7213812" y="2389936"/>
                <a:ext cx="1627505" cy="784225"/>
              </a:xfrm>
              <a:custGeom>
                <a:avLst/>
                <a:gdLst/>
                <a:ahLst/>
                <a:cxnLst/>
                <a:rect l="l" t="t" r="r" b="b"/>
                <a:pathLst>
                  <a:path w="1627504" h="784225">
                    <a:moveTo>
                      <a:pt x="1496683" y="0"/>
                    </a:moveTo>
                    <a:lnTo>
                      <a:pt x="130496" y="0"/>
                    </a:lnTo>
                    <a:lnTo>
                      <a:pt x="79701" y="10266"/>
                    </a:lnTo>
                    <a:lnTo>
                      <a:pt x="38221" y="38265"/>
                    </a:lnTo>
                    <a:lnTo>
                      <a:pt x="10255" y="79792"/>
                    </a:lnTo>
                    <a:lnTo>
                      <a:pt x="0" y="130646"/>
                    </a:lnTo>
                    <a:lnTo>
                      <a:pt x="0" y="653215"/>
                    </a:lnTo>
                    <a:lnTo>
                      <a:pt x="10255" y="704068"/>
                    </a:lnTo>
                    <a:lnTo>
                      <a:pt x="38221" y="745596"/>
                    </a:lnTo>
                    <a:lnTo>
                      <a:pt x="79701" y="773594"/>
                    </a:lnTo>
                    <a:lnTo>
                      <a:pt x="130496" y="783861"/>
                    </a:lnTo>
                    <a:lnTo>
                      <a:pt x="1496683" y="783861"/>
                    </a:lnTo>
                    <a:lnTo>
                      <a:pt x="1547478" y="773594"/>
                    </a:lnTo>
                    <a:lnTo>
                      <a:pt x="1588958" y="745596"/>
                    </a:lnTo>
                    <a:lnTo>
                      <a:pt x="1616924" y="704068"/>
                    </a:lnTo>
                    <a:lnTo>
                      <a:pt x="1627179" y="653215"/>
                    </a:lnTo>
                    <a:lnTo>
                      <a:pt x="1627179" y="130646"/>
                    </a:lnTo>
                    <a:lnTo>
                      <a:pt x="1616924" y="79792"/>
                    </a:lnTo>
                    <a:lnTo>
                      <a:pt x="1588958" y="38265"/>
                    </a:lnTo>
                    <a:lnTo>
                      <a:pt x="1547478" y="10266"/>
                    </a:lnTo>
                    <a:lnTo>
                      <a:pt x="1496683" y="0"/>
                    </a:lnTo>
                    <a:close/>
                  </a:path>
                </a:pathLst>
              </a:custGeom>
              <a:solidFill>
                <a:srgbClr val="FFC000"/>
              </a:solidFill>
            </p:spPr>
            <p:txBody>
              <a:bodyPr wrap="square" lIns="0" tIns="0" rIns="0" bIns="0" rtlCol="0"/>
              <a:lstStyle/>
              <a:p>
                <a:endParaRPr sz="1588"/>
              </a:p>
            </p:txBody>
          </p:sp>
          <p:sp>
            <p:nvSpPr>
              <p:cNvPr id="13" name="object 9">
                <a:extLst>
                  <a:ext uri="{FF2B5EF4-FFF2-40B4-BE49-F238E27FC236}">
                    <a16:creationId xmlns:a16="http://schemas.microsoft.com/office/drawing/2014/main" id="{74FA9FB7-BD9E-4C75-BA69-F368F62F6E0C}"/>
                  </a:ext>
                </a:extLst>
              </p:cNvPr>
              <p:cNvSpPr txBox="1"/>
              <p:nvPr/>
            </p:nvSpPr>
            <p:spPr>
              <a:xfrm>
                <a:off x="7457978" y="2533799"/>
                <a:ext cx="1449793" cy="408430"/>
              </a:xfrm>
              <a:prstGeom prst="rect">
                <a:avLst/>
              </a:prstGeom>
            </p:spPr>
            <p:txBody>
              <a:bodyPr vert="horz" wrap="square" lIns="0" tIns="24653" rIns="0" bIns="0" rtlCol="0" anchor="t">
                <a:spAutoFit/>
              </a:bodyPr>
              <a:lstStyle/>
              <a:p>
                <a:pPr marL="10795" marR="4445">
                  <a:lnSpc>
                    <a:spcPts val="971"/>
                  </a:lnSpc>
                  <a:spcBef>
                    <a:spcPts val="194"/>
                  </a:spcBef>
                </a:pPr>
                <a:r>
                  <a:rPr lang="en-US" sz="900" spc="-49">
                    <a:latin typeface="Arial"/>
                    <a:cs typeface="Arial"/>
                  </a:rPr>
                  <a:t>2. HECHWs Make Connections: Cultivate partnerships</a:t>
                </a:r>
                <a:endParaRPr lang="en-US" sz="900">
                  <a:latin typeface="Arial"/>
                  <a:cs typeface="Arial"/>
                </a:endParaRPr>
              </a:p>
            </p:txBody>
          </p:sp>
          <p:sp>
            <p:nvSpPr>
              <p:cNvPr id="14" name="object 10">
                <a:extLst>
                  <a:ext uri="{FF2B5EF4-FFF2-40B4-BE49-F238E27FC236}">
                    <a16:creationId xmlns:a16="http://schemas.microsoft.com/office/drawing/2014/main" id="{F0845A92-E4A8-431D-A786-9057A570A547}"/>
                  </a:ext>
                </a:extLst>
              </p:cNvPr>
              <p:cNvSpPr/>
              <p:nvPr/>
            </p:nvSpPr>
            <p:spPr>
              <a:xfrm>
                <a:off x="8038523" y="3264876"/>
                <a:ext cx="146050" cy="756101"/>
              </a:xfrm>
              <a:custGeom>
                <a:avLst/>
                <a:gdLst/>
                <a:ahLst/>
                <a:cxnLst/>
                <a:rect l="l" t="t" r="r" b="b"/>
                <a:pathLst>
                  <a:path w="146050" h="551179">
                    <a:moveTo>
                      <a:pt x="70895" y="483781"/>
                    </a:moveTo>
                    <a:lnTo>
                      <a:pt x="68552" y="485377"/>
                    </a:lnTo>
                    <a:lnTo>
                      <a:pt x="68249" y="486976"/>
                    </a:lnTo>
                    <a:lnTo>
                      <a:pt x="111663" y="550796"/>
                    </a:lnTo>
                    <a:lnTo>
                      <a:pt x="114081" y="545887"/>
                    </a:lnTo>
                    <a:lnTo>
                      <a:pt x="108747" y="545887"/>
                    </a:lnTo>
                    <a:lnTo>
                      <a:pt x="108085" y="536407"/>
                    </a:lnTo>
                    <a:lnTo>
                      <a:pt x="72491" y="484083"/>
                    </a:lnTo>
                    <a:lnTo>
                      <a:pt x="70895" y="483781"/>
                    </a:lnTo>
                    <a:close/>
                  </a:path>
                  <a:path w="146050" h="551179">
                    <a:moveTo>
                      <a:pt x="108085" y="536407"/>
                    </a:moveTo>
                    <a:lnTo>
                      <a:pt x="108747" y="545887"/>
                    </a:lnTo>
                    <a:lnTo>
                      <a:pt x="113868" y="545529"/>
                    </a:lnTo>
                    <a:lnTo>
                      <a:pt x="113801" y="544572"/>
                    </a:lnTo>
                    <a:lnTo>
                      <a:pt x="109006" y="544572"/>
                    </a:lnTo>
                    <a:lnTo>
                      <a:pt x="110952" y="540622"/>
                    </a:lnTo>
                    <a:lnTo>
                      <a:pt x="108085" y="536407"/>
                    </a:lnTo>
                    <a:close/>
                  </a:path>
                  <a:path w="146050" h="551179">
                    <a:moveTo>
                      <a:pt x="142718" y="478753"/>
                    </a:moveTo>
                    <a:lnTo>
                      <a:pt x="141179" y="479275"/>
                    </a:lnTo>
                    <a:lnTo>
                      <a:pt x="113206" y="536048"/>
                    </a:lnTo>
                    <a:lnTo>
                      <a:pt x="113868" y="545529"/>
                    </a:lnTo>
                    <a:lnTo>
                      <a:pt x="108747" y="545887"/>
                    </a:lnTo>
                    <a:lnTo>
                      <a:pt x="114081" y="545887"/>
                    </a:lnTo>
                    <a:lnTo>
                      <a:pt x="145783" y="481548"/>
                    </a:lnTo>
                    <a:lnTo>
                      <a:pt x="145261" y="480007"/>
                    </a:lnTo>
                    <a:lnTo>
                      <a:pt x="142718" y="478753"/>
                    </a:lnTo>
                    <a:close/>
                  </a:path>
                  <a:path w="146050" h="551179">
                    <a:moveTo>
                      <a:pt x="110952" y="540622"/>
                    </a:moveTo>
                    <a:lnTo>
                      <a:pt x="109006" y="544572"/>
                    </a:lnTo>
                    <a:lnTo>
                      <a:pt x="113428" y="544262"/>
                    </a:lnTo>
                    <a:lnTo>
                      <a:pt x="110952" y="540622"/>
                    </a:lnTo>
                    <a:close/>
                  </a:path>
                  <a:path w="146050" h="551179">
                    <a:moveTo>
                      <a:pt x="113206" y="536048"/>
                    </a:moveTo>
                    <a:lnTo>
                      <a:pt x="110952" y="540622"/>
                    </a:lnTo>
                    <a:lnTo>
                      <a:pt x="113428" y="544262"/>
                    </a:lnTo>
                    <a:lnTo>
                      <a:pt x="109006" y="544572"/>
                    </a:lnTo>
                    <a:lnTo>
                      <a:pt x="113801" y="544572"/>
                    </a:lnTo>
                    <a:lnTo>
                      <a:pt x="113206" y="536048"/>
                    </a:lnTo>
                    <a:close/>
                  </a:path>
                  <a:path w="146050" h="551179">
                    <a:moveTo>
                      <a:pt x="109343" y="480721"/>
                    </a:moveTo>
                    <a:lnTo>
                      <a:pt x="104198" y="480721"/>
                    </a:lnTo>
                    <a:lnTo>
                      <a:pt x="108085" y="536407"/>
                    </a:lnTo>
                    <a:lnTo>
                      <a:pt x="110952" y="540622"/>
                    </a:lnTo>
                    <a:lnTo>
                      <a:pt x="113206" y="536048"/>
                    </a:lnTo>
                    <a:lnTo>
                      <a:pt x="109343" y="480721"/>
                    </a:lnTo>
                    <a:close/>
                  </a:path>
                  <a:path w="146050" h="551179">
                    <a:moveTo>
                      <a:pt x="104202" y="480782"/>
                    </a:moveTo>
                    <a:close/>
                  </a:path>
                  <a:path w="146050" h="551179">
                    <a:moveTo>
                      <a:pt x="101936" y="410864"/>
                    </a:moveTo>
                    <a:lnTo>
                      <a:pt x="96775" y="410864"/>
                    </a:lnTo>
                    <a:lnTo>
                      <a:pt x="104202" y="480782"/>
                    </a:lnTo>
                    <a:lnTo>
                      <a:pt x="109343" y="480721"/>
                    </a:lnTo>
                    <a:lnTo>
                      <a:pt x="109149" y="478753"/>
                    </a:lnTo>
                    <a:lnTo>
                      <a:pt x="101936" y="410864"/>
                    </a:lnTo>
                    <a:close/>
                  </a:path>
                  <a:path w="146050" h="551179">
                    <a:moveTo>
                      <a:pt x="96780" y="410913"/>
                    </a:moveTo>
                    <a:close/>
                  </a:path>
                  <a:path w="146050" h="551179">
                    <a:moveTo>
                      <a:pt x="92028" y="341367"/>
                    </a:moveTo>
                    <a:lnTo>
                      <a:pt x="86842" y="341367"/>
                    </a:lnTo>
                    <a:lnTo>
                      <a:pt x="96780" y="410913"/>
                    </a:lnTo>
                    <a:lnTo>
                      <a:pt x="101936" y="410864"/>
                    </a:lnTo>
                    <a:lnTo>
                      <a:pt x="101874" y="410274"/>
                    </a:lnTo>
                    <a:lnTo>
                      <a:pt x="92028" y="341367"/>
                    </a:lnTo>
                    <a:close/>
                  </a:path>
                  <a:path w="146050" h="551179">
                    <a:moveTo>
                      <a:pt x="86847" y="341399"/>
                    </a:moveTo>
                    <a:close/>
                  </a:path>
                  <a:path w="146050" h="551179">
                    <a:moveTo>
                      <a:pt x="79629" y="272295"/>
                    </a:moveTo>
                    <a:lnTo>
                      <a:pt x="74414" y="272295"/>
                    </a:lnTo>
                    <a:lnTo>
                      <a:pt x="86847" y="341399"/>
                    </a:lnTo>
                    <a:lnTo>
                      <a:pt x="92028" y="341367"/>
                    </a:lnTo>
                    <a:lnTo>
                      <a:pt x="91917" y="340592"/>
                    </a:lnTo>
                    <a:lnTo>
                      <a:pt x="79629" y="272295"/>
                    </a:lnTo>
                    <a:close/>
                  </a:path>
                  <a:path w="146050" h="551179">
                    <a:moveTo>
                      <a:pt x="74424" y="272351"/>
                    </a:moveTo>
                    <a:close/>
                  </a:path>
                  <a:path w="146050" h="551179">
                    <a:moveTo>
                      <a:pt x="64754" y="203719"/>
                    </a:moveTo>
                    <a:lnTo>
                      <a:pt x="59502" y="203719"/>
                    </a:lnTo>
                    <a:lnTo>
                      <a:pt x="74424" y="272351"/>
                    </a:lnTo>
                    <a:lnTo>
                      <a:pt x="79629" y="272295"/>
                    </a:lnTo>
                    <a:lnTo>
                      <a:pt x="79457" y="271339"/>
                    </a:lnTo>
                    <a:lnTo>
                      <a:pt x="64754" y="203719"/>
                    </a:lnTo>
                    <a:close/>
                  </a:path>
                  <a:path w="146050" h="551179">
                    <a:moveTo>
                      <a:pt x="59517" y="203790"/>
                    </a:moveTo>
                    <a:close/>
                  </a:path>
                  <a:path w="146050" h="551179">
                    <a:moveTo>
                      <a:pt x="47418" y="135704"/>
                    </a:moveTo>
                    <a:lnTo>
                      <a:pt x="42119" y="135704"/>
                    </a:lnTo>
                    <a:lnTo>
                      <a:pt x="59517" y="203790"/>
                    </a:lnTo>
                    <a:lnTo>
                      <a:pt x="64754" y="203719"/>
                    </a:lnTo>
                    <a:lnTo>
                      <a:pt x="64507" y="202580"/>
                    </a:lnTo>
                    <a:lnTo>
                      <a:pt x="47418" y="135704"/>
                    </a:lnTo>
                    <a:close/>
                  </a:path>
                  <a:path w="146050" h="551179">
                    <a:moveTo>
                      <a:pt x="42124" y="135724"/>
                    </a:moveTo>
                    <a:close/>
                  </a:path>
                  <a:path w="146050" h="551179">
                    <a:moveTo>
                      <a:pt x="27632" y="68319"/>
                    </a:moveTo>
                    <a:lnTo>
                      <a:pt x="22282" y="68319"/>
                    </a:lnTo>
                    <a:lnTo>
                      <a:pt x="42124" y="135724"/>
                    </a:lnTo>
                    <a:lnTo>
                      <a:pt x="47418" y="135704"/>
                    </a:lnTo>
                    <a:lnTo>
                      <a:pt x="47081" y="134386"/>
                    </a:lnTo>
                    <a:lnTo>
                      <a:pt x="27632" y="68319"/>
                    </a:lnTo>
                    <a:close/>
                  </a:path>
                  <a:path w="146050" h="551179">
                    <a:moveTo>
                      <a:pt x="22292" y="68353"/>
                    </a:moveTo>
                    <a:close/>
                  </a:path>
                  <a:path w="146050" h="551179">
                    <a:moveTo>
                      <a:pt x="4867" y="0"/>
                    </a:moveTo>
                    <a:lnTo>
                      <a:pt x="0" y="1630"/>
                    </a:lnTo>
                    <a:lnTo>
                      <a:pt x="22292" y="68353"/>
                    </a:lnTo>
                    <a:lnTo>
                      <a:pt x="27632" y="68319"/>
                    </a:lnTo>
                    <a:lnTo>
                      <a:pt x="27191" y="66822"/>
                    </a:lnTo>
                    <a:lnTo>
                      <a:pt x="4867" y="0"/>
                    </a:lnTo>
                    <a:close/>
                  </a:path>
                </a:pathLst>
              </a:custGeom>
              <a:solidFill>
                <a:srgbClr val="4472C4"/>
              </a:solidFill>
            </p:spPr>
            <p:txBody>
              <a:bodyPr wrap="square" lIns="0" tIns="0" rIns="0" bIns="0" rtlCol="0"/>
              <a:lstStyle/>
              <a:p>
                <a:endParaRPr sz="1588"/>
              </a:p>
            </p:txBody>
          </p:sp>
          <p:sp>
            <p:nvSpPr>
              <p:cNvPr id="15" name="object 11">
                <a:extLst>
                  <a:ext uri="{FF2B5EF4-FFF2-40B4-BE49-F238E27FC236}">
                    <a16:creationId xmlns:a16="http://schemas.microsoft.com/office/drawing/2014/main" id="{63CC095F-A0BE-48A9-925D-7872B8974E68}"/>
                  </a:ext>
                </a:extLst>
              </p:cNvPr>
              <p:cNvSpPr/>
              <p:nvPr/>
            </p:nvSpPr>
            <p:spPr>
              <a:xfrm>
                <a:off x="7722833" y="4109474"/>
                <a:ext cx="1522096" cy="671377"/>
              </a:xfrm>
              <a:custGeom>
                <a:avLst/>
                <a:gdLst/>
                <a:ahLst/>
                <a:cxnLst/>
                <a:rect l="l" t="t" r="r" b="b"/>
                <a:pathLst>
                  <a:path w="1318259" h="698500">
                    <a:moveTo>
                      <a:pt x="1201922" y="0"/>
                    </a:moveTo>
                    <a:lnTo>
                      <a:pt x="116202" y="0"/>
                    </a:lnTo>
                    <a:lnTo>
                      <a:pt x="70971" y="9142"/>
                    </a:lnTo>
                    <a:lnTo>
                      <a:pt x="34034" y="34073"/>
                    </a:lnTo>
                    <a:lnTo>
                      <a:pt x="9131" y="71052"/>
                    </a:lnTo>
                    <a:lnTo>
                      <a:pt x="0" y="116335"/>
                    </a:lnTo>
                    <a:lnTo>
                      <a:pt x="0" y="581663"/>
                    </a:lnTo>
                    <a:lnTo>
                      <a:pt x="9131" y="626946"/>
                    </a:lnTo>
                    <a:lnTo>
                      <a:pt x="34034" y="663925"/>
                    </a:lnTo>
                    <a:lnTo>
                      <a:pt x="70971" y="688857"/>
                    </a:lnTo>
                    <a:lnTo>
                      <a:pt x="116202" y="697999"/>
                    </a:lnTo>
                    <a:lnTo>
                      <a:pt x="1201922" y="697999"/>
                    </a:lnTo>
                    <a:lnTo>
                      <a:pt x="1247153" y="688857"/>
                    </a:lnTo>
                    <a:lnTo>
                      <a:pt x="1284089" y="663925"/>
                    </a:lnTo>
                    <a:lnTo>
                      <a:pt x="1308992" y="626946"/>
                    </a:lnTo>
                    <a:lnTo>
                      <a:pt x="1318124" y="581663"/>
                    </a:lnTo>
                    <a:lnTo>
                      <a:pt x="1318124" y="116335"/>
                    </a:lnTo>
                    <a:lnTo>
                      <a:pt x="1308992" y="71052"/>
                    </a:lnTo>
                    <a:lnTo>
                      <a:pt x="1284089" y="34073"/>
                    </a:lnTo>
                    <a:lnTo>
                      <a:pt x="1247153" y="9142"/>
                    </a:lnTo>
                    <a:lnTo>
                      <a:pt x="1201922" y="0"/>
                    </a:lnTo>
                    <a:close/>
                  </a:path>
                </a:pathLst>
              </a:custGeom>
              <a:solidFill>
                <a:srgbClr val="588894"/>
              </a:solidFill>
            </p:spPr>
            <p:txBody>
              <a:bodyPr wrap="square" lIns="0" tIns="0" rIns="0" bIns="0" rtlCol="0"/>
              <a:lstStyle/>
              <a:p>
                <a:endParaRPr sz="1588"/>
              </a:p>
            </p:txBody>
          </p:sp>
          <p:sp>
            <p:nvSpPr>
              <p:cNvPr id="16" name="object 12">
                <a:extLst>
                  <a:ext uri="{FF2B5EF4-FFF2-40B4-BE49-F238E27FC236}">
                    <a16:creationId xmlns:a16="http://schemas.microsoft.com/office/drawing/2014/main" id="{90E1A031-5A35-4CCF-A0DC-640A15FB3E75}"/>
                  </a:ext>
                </a:extLst>
              </p:cNvPr>
              <p:cNvSpPr txBox="1"/>
              <p:nvPr/>
            </p:nvSpPr>
            <p:spPr>
              <a:xfrm>
                <a:off x="7787137" y="4167698"/>
                <a:ext cx="1384366" cy="536300"/>
              </a:xfrm>
              <a:prstGeom prst="rect">
                <a:avLst/>
              </a:prstGeom>
            </p:spPr>
            <p:txBody>
              <a:bodyPr vert="horz" wrap="square" lIns="0" tIns="24653" rIns="0" bIns="0" rtlCol="0" anchor="t">
                <a:spAutoFit/>
              </a:bodyPr>
              <a:lstStyle/>
              <a:p>
                <a:pPr marL="10795" marR="4445" indent="12700">
                  <a:lnSpc>
                    <a:spcPts val="971"/>
                  </a:lnSpc>
                  <a:spcBef>
                    <a:spcPts val="194"/>
                  </a:spcBef>
                </a:pPr>
                <a:r>
                  <a:rPr sz="850" spc="-49">
                    <a:solidFill>
                      <a:schemeClr val="bg1"/>
                    </a:solidFill>
                    <a:latin typeface="Arial"/>
                    <a:cs typeface="Arial"/>
                  </a:rPr>
                  <a:t>3.</a:t>
                </a:r>
                <a:r>
                  <a:rPr lang="en-US" sz="850" spc="-44">
                    <a:solidFill>
                      <a:schemeClr val="bg1"/>
                    </a:solidFill>
                    <a:latin typeface="Arial"/>
                    <a:cs typeface="Arial"/>
                  </a:rPr>
                  <a:t> HECHWs c</a:t>
                </a:r>
                <a:r>
                  <a:rPr lang="en-US" sz="850" spc="-57">
                    <a:solidFill>
                      <a:schemeClr val="bg1"/>
                    </a:solidFill>
                    <a:latin typeface="Arial"/>
                    <a:cs typeface="Arial"/>
                  </a:rPr>
                  <a:t>onvene councils and conduct focus groups with district council  members to identify ideas for DAP.</a:t>
                </a:r>
                <a:endParaRPr lang="en-US" sz="850">
                  <a:solidFill>
                    <a:schemeClr val="bg1"/>
                  </a:solidFill>
                  <a:latin typeface="Arial"/>
                  <a:cs typeface="Arial"/>
                </a:endParaRPr>
              </a:p>
            </p:txBody>
          </p:sp>
          <p:sp>
            <p:nvSpPr>
              <p:cNvPr id="17" name="object 13">
                <a:extLst>
                  <a:ext uri="{FF2B5EF4-FFF2-40B4-BE49-F238E27FC236}">
                    <a16:creationId xmlns:a16="http://schemas.microsoft.com/office/drawing/2014/main" id="{38AEE406-3763-41EB-8DD6-C97759B520A0}"/>
                  </a:ext>
                </a:extLst>
              </p:cNvPr>
              <p:cNvSpPr/>
              <p:nvPr/>
            </p:nvSpPr>
            <p:spPr>
              <a:xfrm>
                <a:off x="7814931" y="4929164"/>
                <a:ext cx="281305" cy="547054"/>
              </a:xfrm>
              <a:custGeom>
                <a:avLst/>
                <a:gdLst/>
                <a:ahLst/>
                <a:cxnLst/>
                <a:rect l="l" t="t" r="r" b="b"/>
                <a:pathLst>
                  <a:path w="281304" h="393064">
                    <a:moveTo>
                      <a:pt x="16640" y="316485"/>
                    </a:moveTo>
                    <a:lnTo>
                      <a:pt x="15286" y="317384"/>
                    </a:lnTo>
                    <a:lnTo>
                      <a:pt x="0" y="393067"/>
                    </a:lnTo>
                    <a:lnTo>
                      <a:pt x="6432" y="390968"/>
                    </a:lnTo>
                    <a:lnTo>
                      <a:pt x="5303" y="390968"/>
                    </a:lnTo>
                    <a:lnTo>
                      <a:pt x="1470" y="387550"/>
                    </a:lnTo>
                    <a:lnTo>
                      <a:pt x="7784" y="380453"/>
                    </a:lnTo>
                    <a:lnTo>
                      <a:pt x="20317" y="318402"/>
                    </a:lnTo>
                    <a:lnTo>
                      <a:pt x="19419" y="317047"/>
                    </a:lnTo>
                    <a:lnTo>
                      <a:pt x="16640" y="316485"/>
                    </a:lnTo>
                    <a:close/>
                  </a:path>
                  <a:path w="281304" h="393064">
                    <a:moveTo>
                      <a:pt x="7784" y="380453"/>
                    </a:moveTo>
                    <a:lnTo>
                      <a:pt x="1470" y="387550"/>
                    </a:lnTo>
                    <a:lnTo>
                      <a:pt x="5303" y="390968"/>
                    </a:lnTo>
                    <a:lnTo>
                      <a:pt x="6371" y="389768"/>
                    </a:lnTo>
                    <a:lnTo>
                      <a:pt x="5902" y="389768"/>
                    </a:lnTo>
                    <a:lnTo>
                      <a:pt x="2592" y="386816"/>
                    </a:lnTo>
                    <a:lnTo>
                      <a:pt x="6774" y="385451"/>
                    </a:lnTo>
                    <a:lnTo>
                      <a:pt x="7784" y="380453"/>
                    </a:lnTo>
                    <a:close/>
                  </a:path>
                  <a:path w="281304" h="393064">
                    <a:moveTo>
                      <a:pt x="71737" y="364251"/>
                    </a:moveTo>
                    <a:lnTo>
                      <a:pt x="11616" y="383871"/>
                    </a:lnTo>
                    <a:lnTo>
                      <a:pt x="5303" y="390968"/>
                    </a:lnTo>
                    <a:lnTo>
                      <a:pt x="6432" y="390968"/>
                    </a:lnTo>
                    <a:lnTo>
                      <a:pt x="73327" y="369136"/>
                    </a:lnTo>
                    <a:lnTo>
                      <a:pt x="74063" y="367686"/>
                    </a:lnTo>
                    <a:lnTo>
                      <a:pt x="73185" y="364987"/>
                    </a:lnTo>
                    <a:lnTo>
                      <a:pt x="71737" y="364251"/>
                    </a:lnTo>
                    <a:close/>
                  </a:path>
                  <a:path w="281304" h="393064">
                    <a:moveTo>
                      <a:pt x="6774" y="385451"/>
                    </a:moveTo>
                    <a:lnTo>
                      <a:pt x="2592" y="386816"/>
                    </a:lnTo>
                    <a:lnTo>
                      <a:pt x="5902" y="389768"/>
                    </a:lnTo>
                    <a:lnTo>
                      <a:pt x="6774" y="385451"/>
                    </a:lnTo>
                    <a:close/>
                  </a:path>
                  <a:path w="281304" h="393064">
                    <a:moveTo>
                      <a:pt x="11616" y="383871"/>
                    </a:moveTo>
                    <a:lnTo>
                      <a:pt x="6774" y="385451"/>
                    </a:lnTo>
                    <a:lnTo>
                      <a:pt x="5902" y="389768"/>
                    </a:lnTo>
                    <a:lnTo>
                      <a:pt x="6371" y="389768"/>
                    </a:lnTo>
                    <a:lnTo>
                      <a:pt x="11616" y="383871"/>
                    </a:lnTo>
                    <a:close/>
                  </a:path>
                  <a:path w="281304" h="393064">
                    <a:moveTo>
                      <a:pt x="44868" y="346287"/>
                    </a:moveTo>
                    <a:lnTo>
                      <a:pt x="38177" y="346287"/>
                    </a:lnTo>
                    <a:lnTo>
                      <a:pt x="7784" y="380453"/>
                    </a:lnTo>
                    <a:lnTo>
                      <a:pt x="6774" y="385451"/>
                    </a:lnTo>
                    <a:lnTo>
                      <a:pt x="11616" y="383871"/>
                    </a:lnTo>
                    <a:lnTo>
                      <a:pt x="42037" y="349675"/>
                    </a:lnTo>
                    <a:lnTo>
                      <a:pt x="44868" y="346287"/>
                    </a:lnTo>
                    <a:close/>
                  </a:path>
                  <a:path w="281304" h="393064">
                    <a:moveTo>
                      <a:pt x="83294" y="300097"/>
                    </a:moveTo>
                    <a:lnTo>
                      <a:pt x="76770" y="300097"/>
                    </a:lnTo>
                    <a:lnTo>
                      <a:pt x="38158" y="346308"/>
                    </a:lnTo>
                    <a:lnTo>
                      <a:pt x="44868" y="346287"/>
                    </a:lnTo>
                    <a:lnTo>
                      <a:pt x="80732" y="303363"/>
                    </a:lnTo>
                    <a:lnTo>
                      <a:pt x="83294" y="300097"/>
                    </a:lnTo>
                    <a:close/>
                  </a:path>
                  <a:path w="281304" h="393064">
                    <a:moveTo>
                      <a:pt x="120269" y="252755"/>
                    </a:moveTo>
                    <a:lnTo>
                      <a:pt x="113897" y="252755"/>
                    </a:lnTo>
                    <a:lnTo>
                      <a:pt x="76737" y="300136"/>
                    </a:lnTo>
                    <a:lnTo>
                      <a:pt x="83294" y="300097"/>
                    </a:lnTo>
                    <a:lnTo>
                      <a:pt x="117958" y="255897"/>
                    </a:lnTo>
                    <a:lnTo>
                      <a:pt x="120269" y="252755"/>
                    </a:lnTo>
                    <a:close/>
                  </a:path>
                  <a:path w="281304" h="393064">
                    <a:moveTo>
                      <a:pt x="155766" y="204296"/>
                    </a:moveTo>
                    <a:lnTo>
                      <a:pt x="149533" y="204296"/>
                    </a:lnTo>
                    <a:lnTo>
                      <a:pt x="113851" y="252813"/>
                    </a:lnTo>
                    <a:lnTo>
                      <a:pt x="120269" y="252755"/>
                    </a:lnTo>
                    <a:lnTo>
                      <a:pt x="153690" y="207310"/>
                    </a:lnTo>
                    <a:lnTo>
                      <a:pt x="155766" y="204296"/>
                    </a:lnTo>
                    <a:close/>
                  </a:path>
                  <a:path w="281304" h="393064">
                    <a:moveTo>
                      <a:pt x="189759" y="154755"/>
                    </a:moveTo>
                    <a:lnTo>
                      <a:pt x="183653" y="154755"/>
                    </a:lnTo>
                    <a:lnTo>
                      <a:pt x="149496" y="204346"/>
                    </a:lnTo>
                    <a:lnTo>
                      <a:pt x="155766" y="204296"/>
                    </a:lnTo>
                    <a:lnTo>
                      <a:pt x="187901" y="157640"/>
                    </a:lnTo>
                    <a:lnTo>
                      <a:pt x="189759" y="154755"/>
                    </a:lnTo>
                    <a:close/>
                  </a:path>
                  <a:path w="281304" h="393064">
                    <a:moveTo>
                      <a:pt x="222222" y="104169"/>
                    </a:moveTo>
                    <a:lnTo>
                      <a:pt x="216232" y="104169"/>
                    </a:lnTo>
                    <a:lnTo>
                      <a:pt x="183623" y="154798"/>
                    </a:lnTo>
                    <a:lnTo>
                      <a:pt x="189759" y="154755"/>
                    </a:lnTo>
                    <a:lnTo>
                      <a:pt x="220568" y="106921"/>
                    </a:lnTo>
                    <a:lnTo>
                      <a:pt x="222222" y="104169"/>
                    </a:lnTo>
                    <a:close/>
                  </a:path>
                  <a:path w="281304" h="393064">
                    <a:moveTo>
                      <a:pt x="253129" y="52571"/>
                    </a:moveTo>
                    <a:lnTo>
                      <a:pt x="247247" y="52571"/>
                    </a:lnTo>
                    <a:lnTo>
                      <a:pt x="216222" y="104185"/>
                    </a:lnTo>
                    <a:lnTo>
                      <a:pt x="222222" y="104169"/>
                    </a:lnTo>
                    <a:lnTo>
                      <a:pt x="251665" y="55187"/>
                    </a:lnTo>
                    <a:lnTo>
                      <a:pt x="253129" y="52571"/>
                    </a:lnTo>
                    <a:close/>
                  </a:path>
                  <a:path w="281304" h="393064">
                    <a:moveTo>
                      <a:pt x="276669" y="0"/>
                    </a:moveTo>
                    <a:lnTo>
                      <a:pt x="247224" y="52608"/>
                    </a:lnTo>
                    <a:lnTo>
                      <a:pt x="253129" y="52571"/>
                    </a:lnTo>
                    <a:lnTo>
                      <a:pt x="281147" y="2512"/>
                    </a:lnTo>
                    <a:lnTo>
                      <a:pt x="276669" y="0"/>
                    </a:lnTo>
                    <a:close/>
                  </a:path>
                </a:pathLst>
              </a:custGeom>
              <a:solidFill>
                <a:srgbClr val="4472C4"/>
              </a:solidFill>
            </p:spPr>
            <p:txBody>
              <a:bodyPr wrap="square" lIns="0" tIns="0" rIns="0" bIns="0" rtlCol="0"/>
              <a:lstStyle/>
              <a:p>
                <a:endParaRPr sz="1588"/>
              </a:p>
            </p:txBody>
          </p:sp>
          <p:sp>
            <p:nvSpPr>
              <p:cNvPr id="18" name="object 14">
                <a:extLst>
                  <a:ext uri="{FF2B5EF4-FFF2-40B4-BE49-F238E27FC236}">
                    <a16:creationId xmlns:a16="http://schemas.microsoft.com/office/drawing/2014/main" id="{AA04CB06-ACC4-4B7A-8389-5EF085E57F74}"/>
                  </a:ext>
                </a:extLst>
              </p:cNvPr>
              <p:cNvSpPr/>
              <p:nvPr/>
            </p:nvSpPr>
            <p:spPr>
              <a:xfrm>
                <a:off x="6461073" y="5581060"/>
                <a:ext cx="1522096" cy="784225"/>
              </a:xfrm>
              <a:custGeom>
                <a:avLst/>
                <a:gdLst/>
                <a:ahLst/>
                <a:cxnLst/>
                <a:rect l="l" t="t" r="r" b="b"/>
                <a:pathLst>
                  <a:path w="1522095" h="648335">
                    <a:moveTo>
                      <a:pt x="1413708" y="0"/>
                    </a:moveTo>
                    <a:lnTo>
                      <a:pt x="107922" y="0"/>
                    </a:lnTo>
                    <a:lnTo>
                      <a:pt x="65913" y="8490"/>
                    </a:lnTo>
                    <a:lnTo>
                      <a:pt x="31609" y="31646"/>
                    </a:lnTo>
                    <a:lnTo>
                      <a:pt x="8481" y="65989"/>
                    </a:lnTo>
                    <a:lnTo>
                      <a:pt x="0" y="108045"/>
                    </a:lnTo>
                    <a:lnTo>
                      <a:pt x="0" y="540214"/>
                    </a:lnTo>
                    <a:lnTo>
                      <a:pt x="8481" y="582271"/>
                    </a:lnTo>
                    <a:lnTo>
                      <a:pt x="31609" y="616615"/>
                    </a:lnTo>
                    <a:lnTo>
                      <a:pt x="65913" y="639770"/>
                    </a:lnTo>
                    <a:lnTo>
                      <a:pt x="107922" y="648261"/>
                    </a:lnTo>
                    <a:lnTo>
                      <a:pt x="1413708" y="648261"/>
                    </a:lnTo>
                    <a:lnTo>
                      <a:pt x="1455716" y="639770"/>
                    </a:lnTo>
                    <a:lnTo>
                      <a:pt x="1490020" y="616615"/>
                    </a:lnTo>
                    <a:lnTo>
                      <a:pt x="1513149" y="582271"/>
                    </a:lnTo>
                    <a:lnTo>
                      <a:pt x="1521630" y="540214"/>
                    </a:lnTo>
                    <a:lnTo>
                      <a:pt x="1521630" y="108045"/>
                    </a:lnTo>
                    <a:lnTo>
                      <a:pt x="1513149" y="65989"/>
                    </a:lnTo>
                    <a:lnTo>
                      <a:pt x="1490020" y="31646"/>
                    </a:lnTo>
                    <a:lnTo>
                      <a:pt x="1455716" y="8490"/>
                    </a:lnTo>
                    <a:lnTo>
                      <a:pt x="1413708" y="0"/>
                    </a:lnTo>
                    <a:close/>
                  </a:path>
                </a:pathLst>
              </a:custGeom>
              <a:solidFill>
                <a:srgbClr val="588894"/>
              </a:solidFill>
            </p:spPr>
            <p:txBody>
              <a:bodyPr wrap="square" lIns="0" tIns="0" rIns="0" bIns="0" rtlCol="0"/>
              <a:lstStyle/>
              <a:p>
                <a:endParaRPr sz="1588"/>
              </a:p>
            </p:txBody>
          </p:sp>
          <p:sp>
            <p:nvSpPr>
              <p:cNvPr id="19" name="object 15">
                <a:extLst>
                  <a:ext uri="{FF2B5EF4-FFF2-40B4-BE49-F238E27FC236}">
                    <a16:creationId xmlns:a16="http://schemas.microsoft.com/office/drawing/2014/main" id="{103A143A-8365-4F16-A7B3-0CA1096923B3}"/>
                  </a:ext>
                </a:extLst>
              </p:cNvPr>
              <p:cNvSpPr txBox="1"/>
              <p:nvPr/>
            </p:nvSpPr>
            <p:spPr>
              <a:xfrm>
                <a:off x="6501702" y="5646797"/>
                <a:ext cx="1406226" cy="663418"/>
              </a:xfrm>
              <a:prstGeom prst="rect">
                <a:avLst/>
              </a:prstGeom>
            </p:spPr>
            <p:txBody>
              <a:bodyPr vert="horz" wrap="square" lIns="0" tIns="11206" rIns="0" bIns="0" rtlCol="0" anchor="t">
                <a:spAutoFit/>
              </a:bodyPr>
              <a:lstStyle/>
              <a:p>
                <a:pPr marL="10795" algn="ctr">
                  <a:spcBef>
                    <a:spcPts val="88"/>
                  </a:spcBef>
                </a:pPr>
                <a:r>
                  <a:rPr sz="850" spc="-49">
                    <a:solidFill>
                      <a:srgbClr val="FFFFFF"/>
                    </a:solidFill>
                    <a:latin typeface="Arial"/>
                    <a:cs typeface="Arial"/>
                  </a:rPr>
                  <a:t>4.</a:t>
                </a:r>
                <a:r>
                  <a:rPr lang="en-US" sz="850" spc="-35">
                    <a:solidFill>
                      <a:srgbClr val="FFFFFF"/>
                    </a:solidFill>
                    <a:latin typeface="Arial"/>
                    <a:cs typeface="Arial"/>
                  </a:rPr>
                  <a:t> Councils review and revise Purdue evaluation team's fi</a:t>
                </a:r>
                <a:r>
                  <a:rPr lang="en-US" sz="850" spc="-71">
                    <a:solidFill>
                      <a:srgbClr val="FFFFFF"/>
                    </a:solidFill>
                    <a:latin typeface="Arial"/>
                    <a:cs typeface="Arial"/>
                  </a:rPr>
                  <a:t>ndings and create </a:t>
                </a:r>
                <a:r>
                  <a:rPr lang="en-US" sz="850" spc="-57">
                    <a:solidFill>
                      <a:srgbClr val="FFFFFF"/>
                    </a:solidFill>
                    <a:latin typeface="Arial"/>
                    <a:cs typeface="Arial"/>
                  </a:rPr>
                  <a:t>9</a:t>
                </a:r>
                <a:r>
                  <a:rPr lang="en-US" sz="850" spc="-44">
                    <a:solidFill>
                      <a:srgbClr val="FFFFFF"/>
                    </a:solidFill>
                    <a:latin typeface="Arial"/>
                    <a:cs typeface="Arial"/>
                  </a:rPr>
                  <a:t>-</a:t>
                </a:r>
                <a:r>
                  <a:rPr sz="850" spc="-26">
                    <a:solidFill>
                      <a:srgbClr val="FFFFFF"/>
                    </a:solidFill>
                    <a:latin typeface="Arial"/>
                    <a:cs typeface="Arial"/>
                  </a:rPr>
                  <a:t>Month</a:t>
                </a:r>
                <a:r>
                  <a:rPr sz="850" spc="-40">
                    <a:solidFill>
                      <a:srgbClr val="FFFFFF"/>
                    </a:solidFill>
                    <a:latin typeface="Arial"/>
                    <a:cs typeface="Arial"/>
                  </a:rPr>
                  <a:t> </a:t>
                </a:r>
                <a:r>
                  <a:rPr lang="en-US" sz="850" spc="-40">
                    <a:solidFill>
                      <a:srgbClr val="FFFFFF"/>
                    </a:solidFill>
                    <a:latin typeface="Arial"/>
                    <a:cs typeface="Arial"/>
                  </a:rPr>
                  <a:t>DAP: Develop based on initial focus group findings.</a:t>
                </a:r>
                <a:endParaRPr lang="en-US" sz="850"/>
              </a:p>
            </p:txBody>
          </p:sp>
          <p:sp>
            <p:nvSpPr>
              <p:cNvPr id="20" name="object 18">
                <a:extLst>
                  <a:ext uri="{FF2B5EF4-FFF2-40B4-BE49-F238E27FC236}">
                    <a16:creationId xmlns:a16="http://schemas.microsoft.com/office/drawing/2014/main" id="{404E55B4-6FF9-42E8-872B-0A6944A2B3DF}"/>
                  </a:ext>
                </a:extLst>
              </p:cNvPr>
              <p:cNvSpPr/>
              <p:nvPr/>
            </p:nvSpPr>
            <p:spPr>
              <a:xfrm>
                <a:off x="4430849" y="5456108"/>
                <a:ext cx="1575435" cy="659765"/>
              </a:xfrm>
              <a:custGeom>
                <a:avLst/>
                <a:gdLst/>
                <a:ahLst/>
                <a:cxnLst/>
                <a:rect l="l" t="t" r="r" b="b"/>
                <a:pathLst>
                  <a:path w="1575435" h="659764">
                    <a:moveTo>
                      <a:pt x="1465202" y="0"/>
                    </a:moveTo>
                    <a:lnTo>
                      <a:pt x="109772" y="0"/>
                    </a:lnTo>
                    <a:lnTo>
                      <a:pt x="67043" y="8636"/>
                    </a:lnTo>
                    <a:lnTo>
                      <a:pt x="32151" y="32188"/>
                    </a:lnTo>
                    <a:lnTo>
                      <a:pt x="8626" y="67121"/>
                    </a:lnTo>
                    <a:lnTo>
                      <a:pt x="0" y="109899"/>
                    </a:lnTo>
                    <a:lnTo>
                      <a:pt x="0" y="549480"/>
                    </a:lnTo>
                    <a:lnTo>
                      <a:pt x="8626" y="592257"/>
                    </a:lnTo>
                    <a:lnTo>
                      <a:pt x="32151" y="627190"/>
                    </a:lnTo>
                    <a:lnTo>
                      <a:pt x="67043" y="650742"/>
                    </a:lnTo>
                    <a:lnTo>
                      <a:pt x="109772" y="659378"/>
                    </a:lnTo>
                    <a:lnTo>
                      <a:pt x="1465202" y="659378"/>
                    </a:lnTo>
                    <a:lnTo>
                      <a:pt x="1507931" y="650742"/>
                    </a:lnTo>
                    <a:lnTo>
                      <a:pt x="1542824" y="627190"/>
                    </a:lnTo>
                    <a:lnTo>
                      <a:pt x="1566349" y="592257"/>
                    </a:lnTo>
                    <a:lnTo>
                      <a:pt x="1574976" y="549480"/>
                    </a:lnTo>
                    <a:lnTo>
                      <a:pt x="1574976" y="109899"/>
                    </a:lnTo>
                    <a:lnTo>
                      <a:pt x="1566349" y="67121"/>
                    </a:lnTo>
                    <a:lnTo>
                      <a:pt x="1542824" y="32188"/>
                    </a:lnTo>
                    <a:lnTo>
                      <a:pt x="1507931" y="8636"/>
                    </a:lnTo>
                    <a:lnTo>
                      <a:pt x="1465202" y="0"/>
                    </a:lnTo>
                    <a:close/>
                  </a:path>
                </a:pathLst>
              </a:custGeom>
              <a:solidFill>
                <a:srgbClr val="2E75B6"/>
              </a:solidFill>
            </p:spPr>
            <p:txBody>
              <a:bodyPr wrap="square" lIns="0" tIns="0" rIns="0" bIns="0" rtlCol="0"/>
              <a:lstStyle/>
              <a:p>
                <a:endParaRPr sz="1588"/>
              </a:p>
            </p:txBody>
          </p:sp>
          <p:sp>
            <p:nvSpPr>
              <p:cNvPr id="21" name="object 19">
                <a:extLst>
                  <a:ext uri="{FF2B5EF4-FFF2-40B4-BE49-F238E27FC236}">
                    <a16:creationId xmlns:a16="http://schemas.microsoft.com/office/drawing/2014/main" id="{C3B53120-E402-4335-9D2E-0FE14D5FF913}"/>
                  </a:ext>
                </a:extLst>
              </p:cNvPr>
              <p:cNvSpPr txBox="1"/>
              <p:nvPr/>
            </p:nvSpPr>
            <p:spPr>
              <a:xfrm>
                <a:off x="4504327" y="5551198"/>
                <a:ext cx="1266280" cy="330701"/>
              </a:xfrm>
              <a:prstGeom prst="rect">
                <a:avLst/>
              </a:prstGeom>
            </p:spPr>
            <p:txBody>
              <a:bodyPr vert="horz" wrap="square" lIns="0" tIns="11206" rIns="0" bIns="0" rtlCol="0">
                <a:spAutoFit/>
              </a:bodyPr>
              <a:lstStyle/>
              <a:p>
                <a:pPr marL="11206" marR="4483" indent="164735" algn="ctr">
                  <a:lnSpc>
                    <a:spcPct val="124000"/>
                  </a:lnSpc>
                  <a:spcBef>
                    <a:spcPts val="88"/>
                  </a:spcBef>
                </a:pPr>
                <a:r>
                  <a:rPr lang="en-US" sz="882">
                    <a:solidFill>
                      <a:schemeClr val="bg1"/>
                    </a:solidFill>
                    <a:latin typeface="Arial" panose="020B0604020202020204" pitchFamily="34" charset="0"/>
                    <a:cs typeface="Arial" panose="020B0604020202020204" pitchFamily="34" charset="0"/>
                  </a:rPr>
                  <a:t>5. </a:t>
                </a:r>
                <a:r>
                  <a:rPr sz="882">
                    <a:solidFill>
                      <a:schemeClr val="bg1"/>
                    </a:solidFill>
                    <a:latin typeface="Arial" panose="020B0604020202020204" pitchFamily="34" charset="0"/>
                    <a:cs typeface="Arial" panose="020B0604020202020204" pitchFamily="34" charset="0"/>
                  </a:rPr>
                  <a:t>Deploy</a:t>
                </a:r>
                <a:r>
                  <a:rPr lang="en-US" sz="882">
                    <a:solidFill>
                      <a:schemeClr val="bg1"/>
                    </a:solidFill>
                    <a:latin typeface="Arial" panose="020B0604020202020204" pitchFamily="34" charset="0"/>
                    <a:cs typeface="Arial" panose="020B0604020202020204" pitchFamily="34" charset="0"/>
                  </a:rPr>
                  <a:t> 9-Month DAP &amp; Collect Data</a:t>
                </a:r>
                <a:endParaRPr sz="882">
                  <a:solidFill>
                    <a:schemeClr val="bg1"/>
                  </a:solidFill>
                  <a:latin typeface="Arial" panose="020B0604020202020204" pitchFamily="34" charset="0"/>
                  <a:cs typeface="Arial" panose="020B0604020202020204" pitchFamily="34" charset="0"/>
                </a:endParaRPr>
              </a:p>
            </p:txBody>
          </p:sp>
          <p:sp>
            <p:nvSpPr>
              <p:cNvPr id="22" name="object 20">
                <a:extLst>
                  <a:ext uri="{FF2B5EF4-FFF2-40B4-BE49-F238E27FC236}">
                    <a16:creationId xmlns:a16="http://schemas.microsoft.com/office/drawing/2014/main" id="{91A29DC3-7E34-4A8E-9B12-E355857AA018}"/>
                  </a:ext>
                </a:extLst>
              </p:cNvPr>
              <p:cNvSpPr/>
              <p:nvPr/>
            </p:nvSpPr>
            <p:spPr>
              <a:xfrm rot="1325276">
                <a:off x="4349419" y="4934566"/>
                <a:ext cx="402069" cy="387985"/>
              </a:xfrm>
              <a:custGeom>
                <a:avLst/>
                <a:gdLst/>
                <a:ahLst/>
                <a:cxnLst/>
                <a:rect l="l" t="t" r="r" b="b"/>
                <a:pathLst>
                  <a:path w="277495" h="387985">
                    <a:moveTo>
                      <a:pt x="6249" y="8893"/>
                    </a:moveTo>
                    <a:lnTo>
                      <a:pt x="28089" y="53111"/>
                    </a:lnTo>
                    <a:lnTo>
                      <a:pt x="58713" y="104040"/>
                    </a:lnTo>
                    <a:lnTo>
                      <a:pt x="90859" y="153988"/>
                    </a:lnTo>
                    <a:lnTo>
                      <a:pt x="124504" y="202920"/>
                    </a:lnTo>
                    <a:lnTo>
                      <a:pt x="159622" y="250802"/>
                    </a:lnTo>
                    <a:lnTo>
                      <a:pt x="196192" y="297601"/>
                    </a:lnTo>
                    <a:lnTo>
                      <a:pt x="234186" y="343283"/>
                    </a:lnTo>
                    <a:lnTo>
                      <a:pt x="273557" y="387784"/>
                    </a:lnTo>
                    <a:lnTo>
                      <a:pt x="277401" y="384376"/>
                    </a:lnTo>
                    <a:lnTo>
                      <a:pt x="238056" y="339905"/>
                    </a:lnTo>
                    <a:lnTo>
                      <a:pt x="200162" y="294342"/>
                    </a:lnTo>
                    <a:lnTo>
                      <a:pt x="163691" y="247667"/>
                    </a:lnTo>
                    <a:lnTo>
                      <a:pt x="128665" y="199910"/>
                    </a:lnTo>
                    <a:lnTo>
                      <a:pt x="95111" y="151107"/>
                    </a:lnTo>
                    <a:lnTo>
                      <a:pt x="63050" y="101290"/>
                    </a:lnTo>
                    <a:lnTo>
                      <a:pt x="32509" y="50495"/>
                    </a:lnTo>
                    <a:lnTo>
                      <a:pt x="10640" y="11477"/>
                    </a:lnTo>
                    <a:lnTo>
                      <a:pt x="6249" y="8893"/>
                    </a:lnTo>
                    <a:close/>
                  </a:path>
                  <a:path w="277495" h="387985">
                    <a:moveTo>
                      <a:pt x="238074" y="339927"/>
                    </a:moveTo>
                    <a:close/>
                  </a:path>
                  <a:path w="277495" h="387985">
                    <a:moveTo>
                      <a:pt x="238056" y="339905"/>
                    </a:moveTo>
                    <a:close/>
                  </a:path>
                  <a:path w="277495" h="387985">
                    <a:moveTo>
                      <a:pt x="200192" y="294380"/>
                    </a:moveTo>
                    <a:close/>
                  </a:path>
                  <a:path w="277495" h="387985">
                    <a:moveTo>
                      <a:pt x="200162" y="294342"/>
                    </a:moveTo>
                    <a:close/>
                  </a:path>
                  <a:path w="277495" h="387985">
                    <a:moveTo>
                      <a:pt x="163712" y="247695"/>
                    </a:moveTo>
                    <a:close/>
                  </a:path>
                  <a:path w="277495" h="387985">
                    <a:moveTo>
                      <a:pt x="163691" y="247667"/>
                    </a:moveTo>
                    <a:close/>
                  </a:path>
                  <a:path w="277495" h="387985">
                    <a:moveTo>
                      <a:pt x="128677" y="199927"/>
                    </a:moveTo>
                    <a:close/>
                  </a:path>
                  <a:path w="277495" h="387985">
                    <a:moveTo>
                      <a:pt x="128665" y="199910"/>
                    </a:moveTo>
                    <a:close/>
                  </a:path>
                  <a:path w="277495" h="387985">
                    <a:moveTo>
                      <a:pt x="95133" y="151141"/>
                    </a:moveTo>
                    <a:close/>
                  </a:path>
                  <a:path w="277495" h="387985">
                    <a:moveTo>
                      <a:pt x="95111" y="151107"/>
                    </a:moveTo>
                    <a:close/>
                  </a:path>
                  <a:path w="277495" h="387985">
                    <a:moveTo>
                      <a:pt x="63052" y="101294"/>
                    </a:moveTo>
                    <a:close/>
                  </a:path>
                  <a:path w="277495" h="387985">
                    <a:moveTo>
                      <a:pt x="63050" y="101290"/>
                    </a:moveTo>
                    <a:close/>
                  </a:path>
                  <a:path w="277495" h="387985">
                    <a:moveTo>
                      <a:pt x="1264" y="0"/>
                    </a:moveTo>
                    <a:lnTo>
                      <a:pt x="0" y="75784"/>
                    </a:lnTo>
                    <a:lnTo>
                      <a:pt x="58" y="77289"/>
                    </a:lnTo>
                    <a:lnTo>
                      <a:pt x="1106" y="78372"/>
                    </a:lnTo>
                    <a:lnTo>
                      <a:pt x="3939" y="78421"/>
                    </a:lnTo>
                    <a:lnTo>
                      <a:pt x="5107" y="77289"/>
                    </a:lnTo>
                    <a:lnTo>
                      <a:pt x="6164" y="13993"/>
                    </a:lnTo>
                    <a:lnTo>
                      <a:pt x="1518" y="5704"/>
                    </a:lnTo>
                    <a:lnTo>
                      <a:pt x="5995" y="3190"/>
                    </a:lnTo>
                    <a:lnTo>
                      <a:pt x="6686" y="3190"/>
                    </a:lnTo>
                    <a:lnTo>
                      <a:pt x="1264" y="0"/>
                    </a:lnTo>
                    <a:close/>
                  </a:path>
                  <a:path w="277495" h="387985">
                    <a:moveTo>
                      <a:pt x="32532" y="50535"/>
                    </a:moveTo>
                    <a:close/>
                  </a:path>
                  <a:path w="277495" h="387985">
                    <a:moveTo>
                      <a:pt x="32509" y="50495"/>
                    </a:moveTo>
                    <a:close/>
                  </a:path>
                  <a:path w="277495" h="387985">
                    <a:moveTo>
                      <a:pt x="6686" y="3190"/>
                    </a:moveTo>
                    <a:lnTo>
                      <a:pt x="5995" y="3190"/>
                    </a:lnTo>
                    <a:lnTo>
                      <a:pt x="10640" y="11477"/>
                    </a:lnTo>
                    <a:lnTo>
                      <a:pt x="65156" y="43555"/>
                    </a:lnTo>
                    <a:lnTo>
                      <a:pt x="66728" y="43146"/>
                    </a:lnTo>
                    <a:lnTo>
                      <a:pt x="68164" y="40699"/>
                    </a:lnTo>
                    <a:lnTo>
                      <a:pt x="67757" y="39124"/>
                    </a:lnTo>
                    <a:lnTo>
                      <a:pt x="6686" y="3190"/>
                    </a:lnTo>
                    <a:close/>
                  </a:path>
                  <a:path w="277495" h="387985">
                    <a:moveTo>
                      <a:pt x="5995" y="3190"/>
                    </a:moveTo>
                    <a:lnTo>
                      <a:pt x="1518" y="5704"/>
                    </a:lnTo>
                    <a:lnTo>
                      <a:pt x="6164" y="13993"/>
                    </a:lnTo>
                    <a:lnTo>
                      <a:pt x="6249" y="8893"/>
                    </a:lnTo>
                    <a:lnTo>
                      <a:pt x="2457" y="6662"/>
                    </a:lnTo>
                    <a:lnTo>
                      <a:pt x="6323" y="4490"/>
                    </a:lnTo>
                    <a:lnTo>
                      <a:pt x="6724" y="4490"/>
                    </a:lnTo>
                    <a:lnTo>
                      <a:pt x="5995" y="3190"/>
                    </a:lnTo>
                    <a:close/>
                  </a:path>
                  <a:path w="277495" h="387985">
                    <a:moveTo>
                      <a:pt x="6724" y="4490"/>
                    </a:moveTo>
                    <a:lnTo>
                      <a:pt x="6323" y="4490"/>
                    </a:lnTo>
                    <a:lnTo>
                      <a:pt x="6249" y="8893"/>
                    </a:lnTo>
                    <a:lnTo>
                      <a:pt x="10640" y="11477"/>
                    </a:lnTo>
                    <a:lnTo>
                      <a:pt x="6724" y="4490"/>
                    </a:lnTo>
                    <a:close/>
                  </a:path>
                  <a:path w="277495" h="387985">
                    <a:moveTo>
                      <a:pt x="6323" y="4490"/>
                    </a:moveTo>
                    <a:lnTo>
                      <a:pt x="2457" y="6662"/>
                    </a:lnTo>
                    <a:lnTo>
                      <a:pt x="6249" y="8893"/>
                    </a:lnTo>
                    <a:lnTo>
                      <a:pt x="6323" y="4490"/>
                    </a:lnTo>
                    <a:close/>
                  </a:path>
                </a:pathLst>
              </a:custGeom>
              <a:solidFill>
                <a:srgbClr val="4472C4"/>
              </a:solidFill>
            </p:spPr>
            <p:txBody>
              <a:bodyPr wrap="square" lIns="0" tIns="0" rIns="0" bIns="0" rtlCol="0"/>
              <a:lstStyle/>
              <a:p>
                <a:endParaRPr sz="1588"/>
              </a:p>
            </p:txBody>
          </p:sp>
          <p:sp>
            <p:nvSpPr>
              <p:cNvPr id="23" name="object 21">
                <a:extLst>
                  <a:ext uri="{FF2B5EF4-FFF2-40B4-BE49-F238E27FC236}">
                    <a16:creationId xmlns:a16="http://schemas.microsoft.com/office/drawing/2014/main" id="{96CF54BE-DF0A-4563-93A4-AE6DAE635DF2}"/>
                  </a:ext>
                </a:extLst>
              </p:cNvPr>
              <p:cNvSpPr/>
              <p:nvPr/>
            </p:nvSpPr>
            <p:spPr>
              <a:xfrm>
                <a:off x="3478888" y="4131765"/>
                <a:ext cx="1376045" cy="568512"/>
              </a:xfrm>
              <a:custGeom>
                <a:avLst/>
                <a:gdLst/>
                <a:ahLst/>
                <a:cxnLst/>
                <a:rect l="l" t="t" r="r" b="b"/>
                <a:pathLst>
                  <a:path w="1376045" h="705485">
                    <a:moveTo>
                      <a:pt x="1258256" y="0"/>
                    </a:moveTo>
                    <a:lnTo>
                      <a:pt x="117444" y="0"/>
                    </a:lnTo>
                    <a:lnTo>
                      <a:pt x="71729" y="9239"/>
                    </a:lnTo>
                    <a:lnTo>
                      <a:pt x="34398" y="34437"/>
                    </a:lnTo>
                    <a:lnTo>
                      <a:pt x="9229" y="71811"/>
                    </a:lnTo>
                    <a:lnTo>
                      <a:pt x="0" y="117579"/>
                    </a:lnTo>
                    <a:lnTo>
                      <a:pt x="0" y="587883"/>
                    </a:lnTo>
                    <a:lnTo>
                      <a:pt x="9229" y="633649"/>
                    </a:lnTo>
                    <a:lnTo>
                      <a:pt x="34398" y="671023"/>
                    </a:lnTo>
                    <a:lnTo>
                      <a:pt x="71729" y="696222"/>
                    </a:lnTo>
                    <a:lnTo>
                      <a:pt x="117444" y="705462"/>
                    </a:lnTo>
                    <a:lnTo>
                      <a:pt x="1258256" y="705462"/>
                    </a:lnTo>
                    <a:lnTo>
                      <a:pt x="1303970" y="696222"/>
                    </a:lnTo>
                    <a:lnTo>
                      <a:pt x="1341302" y="671023"/>
                    </a:lnTo>
                    <a:lnTo>
                      <a:pt x="1366471" y="633649"/>
                    </a:lnTo>
                    <a:lnTo>
                      <a:pt x="1375700" y="587883"/>
                    </a:lnTo>
                    <a:lnTo>
                      <a:pt x="1375700" y="117579"/>
                    </a:lnTo>
                    <a:lnTo>
                      <a:pt x="1366471" y="71811"/>
                    </a:lnTo>
                    <a:lnTo>
                      <a:pt x="1341302" y="34437"/>
                    </a:lnTo>
                    <a:lnTo>
                      <a:pt x="1303970" y="9239"/>
                    </a:lnTo>
                    <a:lnTo>
                      <a:pt x="1258256" y="0"/>
                    </a:lnTo>
                    <a:close/>
                  </a:path>
                </a:pathLst>
              </a:custGeom>
              <a:solidFill>
                <a:srgbClr val="4A9B82"/>
              </a:solidFill>
            </p:spPr>
            <p:txBody>
              <a:bodyPr wrap="square" lIns="0" tIns="0" rIns="0" bIns="0" rtlCol="0"/>
              <a:lstStyle/>
              <a:p>
                <a:endParaRPr sz="1588"/>
              </a:p>
            </p:txBody>
          </p:sp>
          <p:sp>
            <p:nvSpPr>
              <p:cNvPr id="24" name="object 22">
                <a:extLst>
                  <a:ext uri="{FF2B5EF4-FFF2-40B4-BE49-F238E27FC236}">
                    <a16:creationId xmlns:a16="http://schemas.microsoft.com/office/drawing/2014/main" id="{FBAEEF77-E338-4F51-8DFD-D81C18F7AB7F}"/>
                  </a:ext>
                </a:extLst>
              </p:cNvPr>
              <p:cNvSpPr txBox="1"/>
              <p:nvPr/>
            </p:nvSpPr>
            <p:spPr>
              <a:xfrm>
                <a:off x="3489177" y="4208170"/>
                <a:ext cx="1261992" cy="410123"/>
              </a:xfrm>
              <a:prstGeom prst="rect">
                <a:avLst/>
              </a:prstGeom>
            </p:spPr>
            <p:txBody>
              <a:bodyPr vert="horz" wrap="square" lIns="0" tIns="26334" rIns="0" bIns="0" rtlCol="0" anchor="t">
                <a:spAutoFit/>
              </a:bodyPr>
              <a:lstStyle/>
              <a:p>
                <a:pPr marL="257175" marR="4445" indent="-246380" algn="ctr">
                  <a:lnSpc>
                    <a:spcPts val="953"/>
                  </a:lnSpc>
                  <a:spcBef>
                    <a:spcPts val="207"/>
                  </a:spcBef>
                </a:pPr>
                <a:r>
                  <a:rPr sz="850" spc="-49">
                    <a:solidFill>
                      <a:srgbClr val="FFFFFF"/>
                    </a:solidFill>
                    <a:latin typeface="Arial"/>
                    <a:cs typeface="Arial"/>
                  </a:rPr>
                  <a:t>6.</a:t>
                </a:r>
                <a:r>
                  <a:rPr sz="850" spc="-40">
                    <a:solidFill>
                      <a:srgbClr val="FFFFFF"/>
                    </a:solidFill>
                    <a:latin typeface="Arial"/>
                    <a:cs typeface="Arial"/>
                  </a:rPr>
                  <a:t> </a:t>
                </a:r>
                <a:r>
                  <a:rPr lang="en-US" sz="850" spc="-79">
                    <a:solidFill>
                      <a:srgbClr val="FFFFFF"/>
                    </a:solidFill>
                    <a:latin typeface="Arial"/>
                    <a:cs typeface="Arial"/>
                  </a:rPr>
                  <a:t>Evaluation: </a:t>
                </a:r>
                <a:r>
                  <a:rPr lang="en-US" sz="850" spc="-9">
                    <a:solidFill>
                      <a:srgbClr val="FFFFFF"/>
                    </a:solidFill>
                    <a:latin typeface="Arial"/>
                    <a:cs typeface="Arial"/>
                  </a:rPr>
                  <a:t> Summarize and compare outcomes to goals</a:t>
                </a:r>
                <a:endParaRPr lang="en-US" sz="850">
                  <a:latin typeface="Arial"/>
                  <a:cs typeface="Arial"/>
                </a:endParaRPr>
              </a:p>
            </p:txBody>
          </p:sp>
          <p:sp>
            <p:nvSpPr>
              <p:cNvPr id="25" name="object 23">
                <a:extLst>
                  <a:ext uri="{FF2B5EF4-FFF2-40B4-BE49-F238E27FC236}">
                    <a16:creationId xmlns:a16="http://schemas.microsoft.com/office/drawing/2014/main" id="{B2795788-0183-4F76-B668-16885EFD1FE9}"/>
                  </a:ext>
                </a:extLst>
              </p:cNvPr>
              <p:cNvSpPr/>
              <p:nvPr/>
            </p:nvSpPr>
            <p:spPr>
              <a:xfrm>
                <a:off x="4373889" y="3534262"/>
                <a:ext cx="131445" cy="556260"/>
              </a:xfrm>
              <a:custGeom>
                <a:avLst/>
                <a:gdLst/>
                <a:ahLst/>
                <a:cxnLst/>
                <a:rect l="l" t="t" r="r" b="b"/>
                <a:pathLst>
                  <a:path w="131445" h="556260">
                    <a:moveTo>
                      <a:pt x="112435" y="9650"/>
                    </a:moveTo>
                    <a:lnTo>
                      <a:pt x="90280" y="66659"/>
                    </a:lnTo>
                    <a:lnTo>
                      <a:pt x="69756" y="134914"/>
                    </a:lnTo>
                    <a:lnTo>
                      <a:pt x="51749" y="203827"/>
                    </a:lnTo>
                    <a:lnTo>
                      <a:pt x="36276" y="273331"/>
                    </a:lnTo>
                    <a:lnTo>
                      <a:pt x="23350" y="343354"/>
                    </a:lnTo>
                    <a:lnTo>
                      <a:pt x="12984" y="413826"/>
                    </a:lnTo>
                    <a:lnTo>
                      <a:pt x="5195" y="484678"/>
                    </a:lnTo>
                    <a:lnTo>
                      <a:pt x="0" y="555793"/>
                    </a:lnTo>
                    <a:lnTo>
                      <a:pt x="5119" y="556168"/>
                    </a:lnTo>
                    <a:lnTo>
                      <a:pt x="10304" y="485194"/>
                    </a:lnTo>
                    <a:lnTo>
                      <a:pt x="18071" y="414529"/>
                    </a:lnTo>
                    <a:lnTo>
                      <a:pt x="28407" y="344242"/>
                    </a:lnTo>
                    <a:lnTo>
                      <a:pt x="41297" y="274403"/>
                    </a:lnTo>
                    <a:lnTo>
                      <a:pt x="56728" y="205083"/>
                    </a:lnTo>
                    <a:lnTo>
                      <a:pt x="74685" y="136351"/>
                    </a:lnTo>
                    <a:lnTo>
                      <a:pt x="95154" y="68276"/>
                    </a:lnTo>
                    <a:lnTo>
                      <a:pt x="113442" y="14649"/>
                    </a:lnTo>
                    <a:lnTo>
                      <a:pt x="112435" y="9650"/>
                    </a:lnTo>
                    <a:close/>
                  </a:path>
                  <a:path w="131445" h="556260">
                    <a:moveTo>
                      <a:pt x="116532" y="3995"/>
                    </a:moveTo>
                    <a:lnTo>
                      <a:pt x="111652" y="3995"/>
                    </a:lnTo>
                    <a:lnTo>
                      <a:pt x="116509" y="5655"/>
                    </a:lnTo>
                    <a:lnTo>
                      <a:pt x="113442" y="14649"/>
                    </a:lnTo>
                    <a:lnTo>
                      <a:pt x="125945" y="76705"/>
                    </a:lnTo>
                    <a:lnTo>
                      <a:pt x="127299" y="77605"/>
                    </a:lnTo>
                    <a:lnTo>
                      <a:pt x="130078" y="77044"/>
                    </a:lnTo>
                    <a:lnTo>
                      <a:pt x="130977" y="75689"/>
                    </a:lnTo>
                    <a:lnTo>
                      <a:pt x="116532" y="3995"/>
                    </a:lnTo>
                    <a:close/>
                  </a:path>
                  <a:path w="131445" h="556260">
                    <a:moveTo>
                      <a:pt x="115727" y="0"/>
                    </a:moveTo>
                    <a:lnTo>
                      <a:pt x="57424" y="50546"/>
                    </a:lnTo>
                    <a:lnTo>
                      <a:pt x="57307" y="52169"/>
                    </a:lnTo>
                    <a:lnTo>
                      <a:pt x="59162" y="54314"/>
                    </a:lnTo>
                    <a:lnTo>
                      <a:pt x="60783" y="54430"/>
                    </a:lnTo>
                    <a:lnTo>
                      <a:pt x="108584" y="12988"/>
                    </a:lnTo>
                    <a:lnTo>
                      <a:pt x="111652" y="3995"/>
                    </a:lnTo>
                    <a:lnTo>
                      <a:pt x="116532" y="3995"/>
                    </a:lnTo>
                    <a:lnTo>
                      <a:pt x="115727" y="0"/>
                    </a:lnTo>
                    <a:close/>
                  </a:path>
                  <a:path w="131445" h="556260">
                    <a:moveTo>
                      <a:pt x="115569" y="5334"/>
                    </a:moveTo>
                    <a:lnTo>
                      <a:pt x="111565" y="5334"/>
                    </a:lnTo>
                    <a:lnTo>
                      <a:pt x="115760" y="6767"/>
                    </a:lnTo>
                    <a:lnTo>
                      <a:pt x="112435" y="9650"/>
                    </a:lnTo>
                    <a:lnTo>
                      <a:pt x="113442" y="14649"/>
                    </a:lnTo>
                    <a:lnTo>
                      <a:pt x="116509" y="5655"/>
                    </a:lnTo>
                    <a:lnTo>
                      <a:pt x="115569" y="5334"/>
                    </a:lnTo>
                    <a:close/>
                  </a:path>
                  <a:path w="131445" h="556260">
                    <a:moveTo>
                      <a:pt x="111652" y="3995"/>
                    </a:moveTo>
                    <a:lnTo>
                      <a:pt x="108584" y="12988"/>
                    </a:lnTo>
                    <a:lnTo>
                      <a:pt x="112435" y="9650"/>
                    </a:lnTo>
                    <a:lnTo>
                      <a:pt x="111565" y="5334"/>
                    </a:lnTo>
                    <a:lnTo>
                      <a:pt x="115569" y="5334"/>
                    </a:lnTo>
                    <a:lnTo>
                      <a:pt x="111652" y="3995"/>
                    </a:lnTo>
                    <a:close/>
                  </a:path>
                  <a:path w="131445" h="556260">
                    <a:moveTo>
                      <a:pt x="111565" y="5334"/>
                    </a:moveTo>
                    <a:lnTo>
                      <a:pt x="112435" y="9650"/>
                    </a:lnTo>
                    <a:lnTo>
                      <a:pt x="115760" y="6767"/>
                    </a:lnTo>
                    <a:lnTo>
                      <a:pt x="111565" y="5334"/>
                    </a:lnTo>
                    <a:close/>
                  </a:path>
                </a:pathLst>
              </a:custGeom>
              <a:solidFill>
                <a:srgbClr val="4472C4"/>
              </a:solidFill>
            </p:spPr>
            <p:txBody>
              <a:bodyPr wrap="square" lIns="0" tIns="0" rIns="0" bIns="0" rtlCol="0"/>
              <a:lstStyle/>
              <a:p>
                <a:endParaRPr sz="1588"/>
              </a:p>
            </p:txBody>
          </p:sp>
          <p:sp>
            <p:nvSpPr>
              <p:cNvPr id="26" name="object 24">
                <a:extLst>
                  <a:ext uri="{FF2B5EF4-FFF2-40B4-BE49-F238E27FC236}">
                    <a16:creationId xmlns:a16="http://schemas.microsoft.com/office/drawing/2014/main" id="{D6F40732-5ED8-4463-A2FC-27A58C066F1C}"/>
                  </a:ext>
                </a:extLst>
              </p:cNvPr>
              <p:cNvSpPr/>
              <p:nvPr/>
            </p:nvSpPr>
            <p:spPr>
              <a:xfrm>
                <a:off x="3531617" y="2685992"/>
                <a:ext cx="1575435" cy="823373"/>
              </a:xfrm>
              <a:custGeom>
                <a:avLst/>
                <a:gdLst/>
                <a:ahLst/>
                <a:cxnLst/>
                <a:rect l="l" t="t" r="r" b="b"/>
                <a:pathLst>
                  <a:path w="1466214" h="757555">
                    <a:moveTo>
                      <a:pt x="1340050" y="0"/>
                    </a:moveTo>
                    <a:lnTo>
                      <a:pt x="126053" y="0"/>
                    </a:lnTo>
                    <a:lnTo>
                      <a:pt x="76988" y="9917"/>
                    </a:lnTo>
                    <a:lnTo>
                      <a:pt x="36920" y="36962"/>
                    </a:lnTo>
                    <a:lnTo>
                      <a:pt x="9905" y="77075"/>
                    </a:lnTo>
                    <a:lnTo>
                      <a:pt x="0" y="126197"/>
                    </a:lnTo>
                    <a:lnTo>
                      <a:pt x="0" y="630976"/>
                    </a:lnTo>
                    <a:lnTo>
                      <a:pt x="9905" y="680098"/>
                    </a:lnTo>
                    <a:lnTo>
                      <a:pt x="36920" y="720212"/>
                    </a:lnTo>
                    <a:lnTo>
                      <a:pt x="76988" y="747257"/>
                    </a:lnTo>
                    <a:lnTo>
                      <a:pt x="126053" y="757175"/>
                    </a:lnTo>
                    <a:lnTo>
                      <a:pt x="1340050" y="757175"/>
                    </a:lnTo>
                    <a:lnTo>
                      <a:pt x="1389116" y="747257"/>
                    </a:lnTo>
                    <a:lnTo>
                      <a:pt x="1429184" y="720212"/>
                    </a:lnTo>
                    <a:lnTo>
                      <a:pt x="1456199" y="680098"/>
                    </a:lnTo>
                    <a:lnTo>
                      <a:pt x="1466105" y="630976"/>
                    </a:lnTo>
                    <a:lnTo>
                      <a:pt x="1466105" y="126197"/>
                    </a:lnTo>
                    <a:lnTo>
                      <a:pt x="1456199" y="77075"/>
                    </a:lnTo>
                    <a:lnTo>
                      <a:pt x="1429184" y="36962"/>
                    </a:lnTo>
                    <a:lnTo>
                      <a:pt x="1389116" y="9917"/>
                    </a:lnTo>
                    <a:lnTo>
                      <a:pt x="1340050" y="0"/>
                    </a:lnTo>
                    <a:close/>
                  </a:path>
                </a:pathLst>
              </a:custGeom>
              <a:solidFill>
                <a:srgbClr val="4A7090"/>
              </a:solidFill>
            </p:spPr>
            <p:txBody>
              <a:bodyPr wrap="square" lIns="0" tIns="0" rIns="0" bIns="0" rtlCol="0"/>
              <a:lstStyle/>
              <a:p>
                <a:endParaRPr sz="1588"/>
              </a:p>
            </p:txBody>
          </p:sp>
          <p:sp>
            <p:nvSpPr>
              <p:cNvPr id="27" name="object 25">
                <a:extLst>
                  <a:ext uri="{FF2B5EF4-FFF2-40B4-BE49-F238E27FC236}">
                    <a16:creationId xmlns:a16="http://schemas.microsoft.com/office/drawing/2014/main" id="{28977114-FCD3-4E9E-91BC-A53609C303A7}"/>
                  </a:ext>
                </a:extLst>
              </p:cNvPr>
              <p:cNvSpPr txBox="1"/>
              <p:nvPr/>
            </p:nvSpPr>
            <p:spPr>
              <a:xfrm>
                <a:off x="3594511" y="2706849"/>
                <a:ext cx="1383883" cy="792039"/>
              </a:xfrm>
              <a:prstGeom prst="rect">
                <a:avLst/>
              </a:prstGeom>
            </p:spPr>
            <p:txBody>
              <a:bodyPr vert="horz" wrap="square" lIns="0" tIns="24653" rIns="0" bIns="0" rtlCol="0" anchor="t">
                <a:spAutoFit/>
              </a:bodyPr>
              <a:lstStyle/>
              <a:p>
                <a:pPr marL="10795" marR="4445" indent="88900" algn="ctr">
                  <a:lnSpc>
                    <a:spcPts val="971"/>
                  </a:lnSpc>
                  <a:spcBef>
                    <a:spcPts val="194"/>
                  </a:spcBef>
                </a:pPr>
                <a:r>
                  <a:rPr sz="850" spc="-49">
                    <a:solidFill>
                      <a:srgbClr val="FFFFFF"/>
                    </a:solidFill>
                    <a:latin typeface="Arial"/>
                    <a:cs typeface="Arial"/>
                  </a:rPr>
                  <a:t>7.</a:t>
                </a:r>
                <a:r>
                  <a:rPr lang="en-US" sz="850" spc="-26">
                    <a:solidFill>
                      <a:srgbClr val="FFFFFF"/>
                    </a:solidFill>
                    <a:latin typeface="Arial"/>
                    <a:cs typeface="Arial"/>
                  </a:rPr>
                  <a:t> Share Outcomes and </a:t>
                </a:r>
                <a:r>
                  <a:rPr lang="en-US" sz="850" spc="-66">
                    <a:solidFill>
                      <a:srgbClr val="FFFFFF"/>
                    </a:solidFill>
                    <a:latin typeface="Arial"/>
                    <a:cs typeface="Arial"/>
                  </a:rPr>
                  <a:t>Develop</a:t>
                </a:r>
                <a:r>
                  <a:rPr sz="850" spc="-31">
                    <a:solidFill>
                      <a:srgbClr val="FFFFFF"/>
                    </a:solidFill>
                    <a:latin typeface="Arial"/>
                    <a:cs typeface="Arial"/>
                  </a:rPr>
                  <a:t> </a:t>
                </a:r>
                <a:r>
                  <a:rPr sz="850" spc="-53">
                    <a:solidFill>
                      <a:srgbClr val="FFFFFF"/>
                    </a:solidFill>
                    <a:latin typeface="Arial"/>
                    <a:cs typeface="Arial"/>
                  </a:rPr>
                  <a:t>Pivot</a:t>
                </a:r>
                <a:r>
                  <a:rPr sz="850" spc="-26">
                    <a:solidFill>
                      <a:srgbClr val="FFFFFF"/>
                    </a:solidFill>
                    <a:latin typeface="Arial"/>
                    <a:cs typeface="Arial"/>
                  </a:rPr>
                  <a:t> </a:t>
                </a:r>
                <a:r>
                  <a:rPr sz="850" spc="-18">
                    <a:solidFill>
                      <a:srgbClr val="FFFFFF"/>
                    </a:solidFill>
                    <a:latin typeface="Arial"/>
                    <a:cs typeface="Arial"/>
                  </a:rPr>
                  <a:t>Point</a:t>
                </a:r>
                <a:r>
                  <a:rPr lang="en-US" sz="850" spc="-18">
                    <a:solidFill>
                      <a:srgbClr val="FFFFFF"/>
                    </a:solidFill>
                    <a:latin typeface="Arial"/>
                    <a:cs typeface="Arial"/>
                  </a:rPr>
                  <a:t>s: HECHWs conduct "lessons learned" council focus groups &gt;&gt; future </a:t>
                </a:r>
                <a:r>
                  <a:rPr lang="en-US" sz="850" spc="-35">
                    <a:solidFill>
                      <a:srgbClr val="FFFFFF"/>
                    </a:solidFill>
                    <a:latin typeface="Arial"/>
                    <a:cs typeface="Arial"/>
                  </a:rPr>
                  <a:t>strategies to better achieve  goals </a:t>
                </a:r>
                <a:endParaRPr lang="en-US" sz="882">
                  <a:latin typeface="Arial"/>
                  <a:cs typeface="Arial"/>
                </a:endParaRPr>
              </a:p>
            </p:txBody>
          </p:sp>
          <p:pic>
            <p:nvPicPr>
              <p:cNvPr id="28" name="object 26">
                <a:extLst>
                  <a:ext uri="{FF2B5EF4-FFF2-40B4-BE49-F238E27FC236}">
                    <a16:creationId xmlns:a16="http://schemas.microsoft.com/office/drawing/2014/main" id="{02883B9A-F73D-4F33-919A-66A9E7FF57D2}"/>
                  </a:ext>
                </a:extLst>
              </p:cNvPr>
              <p:cNvPicPr/>
              <p:nvPr/>
            </p:nvPicPr>
            <p:blipFill>
              <a:blip r:embed="rId3" cstate="print"/>
              <a:stretch>
                <a:fillRect/>
              </a:stretch>
            </p:blipFill>
            <p:spPr>
              <a:xfrm>
                <a:off x="5019514" y="2417143"/>
                <a:ext cx="283216" cy="259500"/>
              </a:xfrm>
              <a:prstGeom prst="rect">
                <a:avLst/>
              </a:prstGeom>
            </p:spPr>
          </p:pic>
        </p:grpSp>
        <p:sp>
          <p:nvSpPr>
            <p:cNvPr id="29" name="object 9">
              <a:extLst>
                <a:ext uri="{FF2B5EF4-FFF2-40B4-BE49-F238E27FC236}">
                  <a16:creationId xmlns:a16="http://schemas.microsoft.com/office/drawing/2014/main" id="{9A612591-58DE-43B1-BA4B-B5D07932DA56}"/>
                </a:ext>
              </a:extLst>
            </p:cNvPr>
            <p:cNvSpPr txBox="1"/>
            <p:nvPr/>
          </p:nvSpPr>
          <p:spPr>
            <a:xfrm>
              <a:off x="7026239" y="1267542"/>
              <a:ext cx="1221267" cy="666095"/>
            </a:xfrm>
            <a:prstGeom prst="rect">
              <a:avLst/>
            </a:prstGeom>
          </p:spPr>
          <p:txBody>
            <a:bodyPr vert="horz" wrap="square" lIns="0" tIns="24653" rIns="0" bIns="0" rtlCol="0" anchor="t">
              <a:spAutoFit/>
            </a:bodyPr>
            <a:lstStyle/>
            <a:p>
              <a:pPr marL="10795" marR="4445" algn="ctr">
                <a:lnSpc>
                  <a:spcPts val="971"/>
                </a:lnSpc>
                <a:spcBef>
                  <a:spcPts val="194"/>
                </a:spcBef>
              </a:pPr>
              <a:r>
                <a:rPr lang="en-US" sz="900" spc="-49">
                  <a:latin typeface="Arial"/>
                  <a:cs typeface="Arial"/>
                </a:rPr>
                <a:t>1. District Health Equity CHWs (HECHWs) Gather Resources: Identify community partners and resources</a:t>
              </a:r>
              <a:endParaRPr lang="en-US" sz="900"/>
            </a:p>
          </p:txBody>
        </p:sp>
        <p:sp>
          <p:nvSpPr>
            <p:cNvPr id="30" name="object 13">
              <a:extLst>
                <a:ext uri="{FF2B5EF4-FFF2-40B4-BE49-F238E27FC236}">
                  <a16:creationId xmlns:a16="http://schemas.microsoft.com/office/drawing/2014/main" id="{75D82748-CD49-4F87-9F08-C60352824DEE}"/>
                </a:ext>
              </a:extLst>
            </p:cNvPr>
            <p:cNvSpPr/>
            <p:nvPr/>
          </p:nvSpPr>
          <p:spPr>
            <a:xfrm rot="2648121">
              <a:off x="7344659" y="5621202"/>
              <a:ext cx="591188" cy="375761"/>
            </a:xfrm>
            <a:custGeom>
              <a:avLst/>
              <a:gdLst/>
              <a:ahLst/>
              <a:cxnLst/>
              <a:rect l="l" t="t" r="r" b="b"/>
              <a:pathLst>
                <a:path w="281304" h="393064">
                  <a:moveTo>
                    <a:pt x="16640" y="316485"/>
                  </a:moveTo>
                  <a:lnTo>
                    <a:pt x="15286" y="317384"/>
                  </a:lnTo>
                  <a:lnTo>
                    <a:pt x="0" y="393067"/>
                  </a:lnTo>
                  <a:lnTo>
                    <a:pt x="6432" y="390968"/>
                  </a:lnTo>
                  <a:lnTo>
                    <a:pt x="5303" y="390968"/>
                  </a:lnTo>
                  <a:lnTo>
                    <a:pt x="1470" y="387550"/>
                  </a:lnTo>
                  <a:lnTo>
                    <a:pt x="7784" y="380453"/>
                  </a:lnTo>
                  <a:lnTo>
                    <a:pt x="20317" y="318402"/>
                  </a:lnTo>
                  <a:lnTo>
                    <a:pt x="19419" y="317047"/>
                  </a:lnTo>
                  <a:lnTo>
                    <a:pt x="16640" y="316485"/>
                  </a:lnTo>
                  <a:close/>
                </a:path>
                <a:path w="281304" h="393064">
                  <a:moveTo>
                    <a:pt x="7784" y="380453"/>
                  </a:moveTo>
                  <a:lnTo>
                    <a:pt x="1470" y="387550"/>
                  </a:lnTo>
                  <a:lnTo>
                    <a:pt x="5303" y="390968"/>
                  </a:lnTo>
                  <a:lnTo>
                    <a:pt x="6371" y="389768"/>
                  </a:lnTo>
                  <a:lnTo>
                    <a:pt x="5902" y="389768"/>
                  </a:lnTo>
                  <a:lnTo>
                    <a:pt x="2592" y="386816"/>
                  </a:lnTo>
                  <a:lnTo>
                    <a:pt x="6774" y="385451"/>
                  </a:lnTo>
                  <a:lnTo>
                    <a:pt x="7784" y="380453"/>
                  </a:lnTo>
                  <a:close/>
                </a:path>
                <a:path w="281304" h="393064">
                  <a:moveTo>
                    <a:pt x="71737" y="364251"/>
                  </a:moveTo>
                  <a:lnTo>
                    <a:pt x="11616" y="383871"/>
                  </a:lnTo>
                  <a:lnTo>
                    <a:pt x="5303" y="390968"/>
                  </a:lnTo>
                  <a:lnTo>
                    <a:pt x="6432" y="390968"/>
                  </a:lnTo>
                  <a:lnTo>
                    <a:pt x="73327" y="369136"/>
                  </a:lnTo>
                  <a:lnTo>
                    <a:pt x="74063" y="367686"/>
                  </a:lnTo>
                  <a:lnTo>
                    <a:pt x="73185" y="364987"/>
                  </a:lnTo>
                  <a:lnTo>
                    <a:pt x="71737" y="364251"/>
                  </a:lnTo>
                  <a:close/>
                </a:path>
                <a:path w="281304" h="393064">
                  <a:moveTo>
                    <a:pt x="6774" y="385451"/>
                  </a:moveTo>
                  <a:lnTo>
                    <a:pt x="2592" y="386816"/>
                  </a:lnTo>
                  <a:lnTo>
                    <a:pt x="5902" y="389768"/>
                  </a:lnTo>
                  <a:lnTo>
                    <a:pt x="6774" y="385451"/>
                  </a:lnTo>
                  <a:close/>
                </a:path>
                <a:path w="281304" h="393064">
                  <a:moveTo>
                    <a:pt x="11616" y="383871"/>
                  </a:moveTo>
                  <a:lnTo>
                    <a:pt x="6774" y="385451"/>
                  </a:lnTo>
                  <a:lnTo>
                    <a:pt x="5902" y="389768"/>
                  </a:lnTo>
                  <a:lnTo>
                    <a:pt x="6371" y="389768"/>
                  </a:lnTo>
                  <a:lnTo>
                    <a:pt x="11616" y="383871"/>
                  </a:lnTo>
                  <a:close/>
                </a:path>
                <a:path w="281304" h="393064">
                  <a:moveTo>
                    <a:pt x="44868" y="346287"/>
                  </a:moveTo>
                  <a:lnTo>
                    <a:pt x="38177" y="346287"/>
                  </a:lnTo>
                  <a:lnTo>
                    <a:pt x="7784" y="380453"/>
                  </a:lnTo>
                  <a:lnTo>
                    <a:pt x="6774" y="385451"/>
                  </a:lnTo>
                  <a:lnTo>
                    <a:pt x="11616" y="383871"/>
                  </a:lnTo>
                  <a:lnTo>
                    <a:pt x="42037" y="349675"/>
                  </a:lnTo>
                  <a:lnTo>
                    <a:pt x="44868" y="346287"/>
                  </a:lnTo>
                  <a:close/>
                </a:path>
                <a:path w="281304" h="393064">
                  <a:moveTo>
                    <a:pt x="83294" y="300097"/>
                  </a:moveTo>
                  <a:lnTo>
                    <a:pt x="76770" y="300097"/>
                  </a:lnTo>
                  <a:lnTo>
                    <a:pt x="38158" y="346308"/>
                  </a:lnTo>
                  <a:lnTo>
                    <a:pt x="44868" y="346287"/>
                  </a:lnTo>
                  <a:lnTo>
                    <a:pt x="80732" y="303363"/>
                  </a:lnTo>
                  <a:lnTo>
                    <a:pt x="83294" y="300097"/>
                  </a:lnTo>
                  <a:close/>
                </a:path>
                <a:path w="281304" h="393064">
                  <a:moveTo>
                    <a:pt x="120269" y="252755"/>
                  </a:moveTo>
                  <a:lnTo>
                    <a:pt x="113897" y="252755"/>
                  </a:lnTo>
                  <a:lnTo>
                    <a:pt x="76737" y="300136"/>
                  </a:lnTo>
                  <a:lnTo>
                    <a:pt x="83294" y="300097"/>
                  </a:lnTo>
                  <a:lnTo>
                    <a:pt x="117958" y="255897"/>
                  </a:lnTo>
                  <a:lnTo>
                    <a:pt x="120269" y="252755"/>
                  </a:lnTo>
                  <a:close/>
                </a:path>
                <a:path w="281304" h="393064">
                  <a:moveTo>
                    <a:pt x="155766" y="204296"/>
                  </a:moveTo>
                  <a:lnTo>
                    <a:pt x="149533" y="204296"/>
                  </a:lnTo>
                  <a:lnTo>
                    <a:pt x="113851" y="252813"/>
                  </a:lnTo>
                  <a:lnTo>
                    <a:pt x="120269" y="252755"/>
                  </a:lnTo>
                  <a:lnTo>
                    <a:pt x="153690" y="207310"/>
                  </a:lnTo>
                  <a:lnTo>
                    <a:pt x="155766" y="204296"/>
                  </a:lnTo>
                  <a:close/>
                </a:path>
                <a:path w="281304" h="393064">
                  <a:moveTo>
                    <a:pt x="189759" y="154755"/>
                  </a:moveTo>
                  <a:lnTo>
                    <a:pt x="183653" y="154755"/>
                  </a:lnTo>
                  <a:lnTo>
                    <a:pt x="149496" y="204346"/>
                  </a:lnTo>
                  <a:lnTo>
                    <a:pt x="155766" y="204296"/>
                  </a:lnTo>
                  <a:lnTo>
                    <a:pt x="187901" y="157640"/>
                  </a:lnTo>
                  <a:lnTo>
                    <a:pt x="189759" y="154755"/>
                  </a:lnTo>
                  <a:close/>
                </a:path>
                <a:path w="281304" h="393064">
                  <a:moveTo>
                    <a:pt x="222222" y="104169"/>
                  </a:moveTo>
                  <a:lnTo>
                    <a:pt x="216232" y="104169"/>
                  </a:lnTo>
                  <a:lnTo>
                    <a:pt x="183623" y="154798"/>
                  </a:lnTo>
                  <a:lnTo>
                    <a:pt x="189759" y="154755"/>
                  </a:lnTo>
                  <a:lnTo>
                    <a:pt x="220568" y="106921"/>
                  </a:lnTo>
                  <a:lnTo>
                    <a:pt x="222222" y="104169"/>
                  </a:lnTo>
                  <a:close/>
                </a:path>
                <a:path w="281304" h="393064">
                  <a:moveTo>
                    <a:pt x="253129" y="52571"/>
                  </a:moveTo>
                  <a:lnTo>
                    <a:pt x="247247" y="52571"/>
                  </a:lnTo>
                  <a:lnTo>
                    <a:pt x="216222" y="104185"/>
                  </a:lnTo>
                  <a:lnTo>
                    <a:pt x="222222" y="104169"/>
                  </a:lnTo>
                  <a:lnTo>
                    <a:pt x="251665" y="55187"/>
                  </a:lnTo>
                  <a:lnTo>
                    <a:pt x="253129" y="52571"/>
                  </a:lnTo>
                  <a:close/>
                </a:path>
                <a:path w="281304" h="393064">
                  <a:moveTo>
                    <a:pt x="276669" y="0"/>
                  </a:moveTo>
                  <a:lnTo>
                    <a:pt x="247224" y="52608"/>
                  </a:lnTo>
                  <a:lnTo>
                    <a:pt x="253129" y="52571"/>
                  </a:lnTo>
                  <a:lnTo>
                    <a:pt x="281147" y="2512"/>
                  </a:lnTo>
                  <a:lnTo>
                    <a:pt x="276669" y="0"/>
                  </a:lnTo>
                  <a:close/>
                </a:path>
              </a:pathLst>
            </a:custGeom>
            <a:solidFill>
              <a:srgbClr val="4472C4"/>
            </a:solidFill>
          </p:spPr>
          <p:txBody>
            <a:bodyPr wrap="square" lIns="0" tIns="0" rIns="0" bIns="0" rtlCol="0"/>
            <a:lstStyle/>
            <a:p>
              <a:endParaRPr sz="1588"/>
            </a:p>
          </p:txBody>
        </p:sp>
        <p:graphicFrame>
          <p:nvGraphicFramePr>
            <p:cNvPr id="31" name="Diagram 30">
              <a:extLst>
                <a:ext uri="{FF2B5EF4-FFF2-40B4-BE49-F238E27FC236}">
                  <a16:creationId xmlns:a16="http://schemas.microsoft.com/office/drawing/2014/main" id="{C0158865-6E4E-44ED-A712-A61A39356708}"/>
                </a:ext>
              </a:extLst>
            </p:cNvPr>
            <p:cNvGraphicFramePr/>
            <p:nvPr>
              <p:extLst>
                <p:ext uri="{D42A27DB-BD31-4B8C-83A1-F6EECF244321}">
                  <p14:modId xmlns:p14="http://schemas.microsoft.com/office/powerpoint/2010/main" val="3463840600"/>
                </p:ext>
              </p:extLst>
            </p:nvPr>
          </p:nvGraphicFramePr>
          <p:xfrm>
            <a:off x="6636006" y="2348468"/>
            <a:ext cx="2521759" cy="27534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TextBox 31">
              <a:extLst>
                <a:ext uri="{FF2B5EF4-FFF2-40B4-BE49-F238E27FC236}">
                  <a16:creationId xmlns:a16="http://schemas.microsoft.com/office/drawing/2014/main" id="{71D01F45-95DE-4DD4-925A-39401C5F899F}"/>
                </a:ext>
              </a:extLst>
            </p:cNvPr>
            <p:cNvSpPr txBox="1"/>
            <p:nvPr/>
          </p:nvSpPr>
          <p:spPr>
            <a:xfrm>
              <a:off x="6725419" y="1977409"/>
              <a:ext cx="2140325" cy="461665"/>
            </a:xfrm>
            <a:prstGeom prst="rect">
              <a:avLst/>
            </a:prstGeom>
            <a:noFill/>
          </p:spPr>
          <p:txBody>
            <a:bodyPr wrap="square" rtlCol="0">
              <a:spAutoFit/>
            </a:bodyPr>
            <a:lstStyle/>
            <a:p>
              <a:pPr algn="ctr"/>
              <a:r>
                <a:rPr lang="en-US" sz="1150">
                  <a:latin typeface="+mj-lt"/>
                </a:rPr>
                <a:t>IN HEC CHW Model Evaluation Framework</a:t>
              </a:r>
            </a:p>
          </p:txBody>
        </p:sp>
      </p:grpSp>
      <p:sp>
        <p:nvSpPr>
          <p:cNvPr id="47" name="Oval 46">
            <a:extLst>
              <a:ext uri="{FF2B5EF4-FFF2-40B4-BE49-F238E27FC236}">
                <a16:creationId xmlns:a16="http://schemas.microsoft.com/office/drawing/2014/main" id="{3AF7EFDC-4653-6743-4733-9D6E486E285A}"/>
              </a:ext>
            </a:extLst>
          </p:cNvPr>
          <p:cNvSpPr/>
          <p:nvPr/>
        </p:nvSpPr>
        <p:spPr>
          <a:xfrm rot="1920000">
            <a:off x="8712445" y="2845481"/>
            <a:ext cx="2805545" cy="13623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Pentagon 47">
            <a:extLst>
              <a:ext uri="{FF2B5EF4-FFF2-40B4-BE49-F238E27FC236}">
                <a16:creationId xmlns:a16="http://schemas.microsoft.com/office/drawing/2014/main" id="{258214C3-3F12-DC46-0177-376FB8782813}"/>
              </a:ext>
            </a:extLst>
          </p:cNvPr>
          <p:cNvSpPr/>
          <p:nvPr/>
        </p:nvSpPr>
        <p:spPr>
          <a:xfrm rot="-240000" flipH="1">
            <a:off x="10871193" y="2752274"/>
            <a:ext cx="1143001" cy="635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At this step!</a:t>
            </a:r>
            <a:endParaRPr lang="en-US" dirty="0"/>
          </a:p>
        </p:txBody>
      </p:sp>
    </p:spTree>
    <p:extLst>
      <p:ext uri="{BB962C8B-B14F-4D97-AF65-F5344CB8AC3E}">
        <p14:creationId xmlns:p14="http://schemas.microsoft.com/office/powerpoint/2010/main" val="197556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A595-BC7A-1A05-3128-9BEA3D75BC8E}"/>
              </a:ext>
            </a:extLst>
          </p:cNvPr>
          <p:cNvSpPr>
            <a:spLocks noGrp="1"/>
          </p:cNvSpPr>
          <p:nvPr>
            <p:ph type="title"/>
          </p:nvPr>
        </p:nvSpPr>
        <p:spPr/>
        <p:txBody>
          <a:bodyPr/>
          <a:lstStyle/>
          <a:p>
            <a:r>
              <a:rPr lang="en-US" dirty="0"/>
              <a:t>Sharing plans to make a sustainable change with these key elements:</a:t>
            </a:r>
          </a:p>
        </p:txBody>
      </p:sp>
      <p:sp>
        <p:nvSpPr>
          <p:cNvPr id="3" name="Content Placeholder 2">
            <a:extLst>
              <a:ext uri="{FF2B5EF4-FFF2-40B4-BE49-F238E27FC236}">
                <a16:creationId xmlns:a16="http://schemas.microsoft.com/office/drawing/2014/main" id="{BC8C7414-36D4-7A3B-7EFD-47DD77E04C54}"/>
              </a:ext>
            </a:extLst>
          </p:cNvPr>
          <p:cNvSpPr>
            <a:spLocks noGrp="1"/>
          </p:cNvSpPr>
          <p:nvPr>
            <p:ph idx="1"/>
          </p:nvPr>
        </p:nvSpPr>
        <p:spPr>
          <a:xfrm>
            <a:off x="838200" y="1825625"/>
            <a:ext cx="10515600" cy="3910157"/>
          </a:xfrm>
        </p:spPr>
        <p:txBody>
          <a:bodyPr vert="horz" lIns="91440" tIns="45720" rIns="91440" bIns="45720" rtlCol="0" anchor="t">
            <a:normAutofit lnSpcReduction="10000"/>
          </a:bodyPr>
          <a:lstStyle/>
          <a:p>
            <a:r>
              <a:rPr lang="en-US" b="1" dirty="0">
                <a:latin typeface="Calibri"/>
                <a:ea typeface="Calibri"/>
                <a:cs typeface="Calibri"/>
              </a:rPr>
              <a:t>Goal: </a:t>
            </a:r>
            <a:r>
              <a:rPr lang="en-US" dirty="0">
                <a:latin typeface="Calibri"/>
                <a:ea typeface="Calibri"/>
                <a:cs typeface="Calibri"/>
              </a:rPr>
              <a:t>Provide evaluation findings &amp; highlight program processes</a:t>
            </a:r>
          </a:p>
          <a:p>
            <a:r>
              <a:rPr lang="en-US" b="1" dirty="0">
                <a:latin typeface="Calibri"/>
                <a:ea typeface="Calibri"/>
                <a:cs typeface="Calibri"/>
              </a:rPr>
              <a:t>Why: </a:t>
            </a:r>
            <a:r>
              <a:rPr lang="en-US" dirty="0">
                <a:latin typeface="Calibri"/>
                <a:ea typeface="Calibri"/>
                <a:cs typeface="Calibri"/>
              </a:rPr>
              <a:t>Sustainability and recognition as a statewide CHW-led model for promoting health equity </a:t>
            </a:r>
            <a:endParaRPr lang="en-US" dirty="0">
              <a:latin typeface="Calibri" panose="020F0502020204030204" pitchFamily="34" charset="0"/>
              <a:ea typeface="Calibri"/>
              <a:cs typeface="Calibri"/>
            </a:endParaRPr>
          </a:p>
          <a:p>
            <a:r>
              <a:rPr lang="en-US" b="1" dirty="0"/>
              <a:t>Audience: </a:t>
            </a:r>
            <a:r>
              <a:rPr lang="en-US" dirty="0"/>
              <a:t>District councils, key partners, community members, and scientific and public health sectors @ state, regional, and local conferences and gatherings</a:t>
            </a:r>
            <a:endParaRPr lang="en-US" dirty="0">
              <a:ea typeface="Calibri"/>
              <a:cs typeface="Calibri"/>
            </a:endParaRPr>
          </a:p>
          <a:p>
            <a:r>
              <a:rPr lang="en-US" b="1" dirty="0"/>
              <a:t>How: </a:t>
            </a:r>
            <a:r>
              <a:rPr lang="en-US" dirty="0"/>
              <a:t>Share key findings and stories in a manner that can be utilized (process, metrics, challenges, overcoming barriers and successes in promoting health equity) through infographics, policy reports, presentations, 1-pagers, and peer-reviewed manuscripts</a:t>
            </a:r>
            <a:endParaRPr lang="en-US" dirty="0">
              <a:ea typeface="Calibri"/>
              <a:cs typeface="Calibri"/>
            </a:endParaRPr>
          </a:p>
          <a:p>
            <a:endParaRPr lang="en-US"/>
          </a:p>
        </p:txBody>
      </p:sp>
      <p:sp>
        <p:nvSpPr>
          <p:cNvPr id="4" name="Date Placeholder 3">
            <a:extLst>
              <a:ext uri="{FF2B5EF4-FFF2-40B4-BE49-F238E27FC236}">
                <a16:creationId xmlns:a16="http://schemas.microsoft.com/office/drawing/2014/main" id="{A0C0EFE1-8DD4-471D-6074-DA9652575AC6}"/>
              </a:ext>
            </a:extLst>
          </p:cNvPr>
          <p:cNvSpPr>
            <a:spLocks noGrp="1"/>
          </p:cNvSpPr>
          <p:nvPr>
            <p:ph type="dt" sz="half" idx="10"/>
          </p:nvPr>
        </p:nvSpPr>
        <p:spPr/>
        <p:txBody>
          <a:bodyPr/>
          <a:lstStyle/>
          <a:p>
            <a:fld id="{447F8C03-D27D-9349-A911-E9508D2D7273}" type="datetime1">
              <a:rPr lang="en-US" smtClean="0"/>
              <a:t>2/21/2023</a:t>
            </a:fld>
            <a:endParaRPr lang="en-US"/>
          </a:p>
        </p:txBody>
      </p:sp>
      <p:sp>
        <p:nvSpPr>
          <p:cNvPr id="5" name="Footer Placeholder 4">
            <a:extLst>
              <a:ext uri="{FF2B5EF4-FFF2-40B4-BE49-F238E27FC236}">
                <a16:creationId xmlns:a16="http://schemas.microsoft.com/office/drawing/2014/main" id="{745C980B-A62E-C8E3-EFF2-C0DEB5242027}"/>
              </a:ext>
            </a:extLst>
          </p:cNvPr>
          <p:cNvSpPr>
            <a:spLocks noGrp="1"/>
          </p:cNvSpPr>
          <p:nvPr>
            <p:ph type="ftr" sz="quarter" idx="11"/>
          </p:nvPr>
        </p:nvSpPr>
        <p:spPr/>
        <p:txBody>
          <a:bodyPr/>
          <a:lstStyle/>
          <a:p>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963474D0-DBCC-7C92-9091-413B0108AF01}"/>
              </a:ext>
            </a:extLst>
          </p:cNvPr>
          <p:cNvSpPr>
            <a:spLocks noGrp="1"/>
          </p:cNvSpPr>
          <p:nvPr>
            <p:ph type="sldNum" sz="quarter" idx="12"/>
          </p:nvPr>
        </p:nvSpPr>
        <p:spPr/>
        <p:txBody>
          <a:bodyPr/>
          <a:lstStyle/>
          <a:p>
            <a:fld id="{44E00AC8-3785-C74C-B228-A8ED9DFBDF40}" type="slidenum">
              <a:rPr lang="en-US" smtClean="0"/>
              <a:t>23</a:t>
            </a:fld>
            <a:endParaRPr lang="en-US"/>
          </a:p>
        </p:txBody>
      </p:sp>
    </p:spTree>
    <p:extLst>
      <p:ext uri="{BB962C8B-B14F-4D97-AF65-F5344CB8AC3E}">
        <p14:creationId xmlns:p14="http://schemas.microsoft.com/office/powerpoint/2010/main" val="43822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4707" y="496607"/>
            <a:ext cx="9484658" cy="1282413"/>
          </a:xfrm>
        </p:spPr>
        <p:txBody>
          <a:bodyPr vert="horz" lIns="91440" tIns="45720" rIns="91440" bIns="45720" rtlCol="0" anchor="ctr">
            <a:normAutofit/>
          </a:bodyPr>
          <a:lstStyle/>
          <a:p>
            <a:r>
              <a:rPr lang="en-US" sz="2800"/>
              <a:t>Indiana (IN) Health Equity Council (HEC) Community Health Worker (CHW) Model</a:t>
            </a:r>
          </a:p>
        </p:txBody>
      </p:sp>
      <p:pic>
        <p:nvPicPr>
          <p:cNvPr id="4" name="Picture 4" descr="A picture containing text&#10;&#10;Description automatically generated">
            <a:extLst>
              <a:ext uri="{FF2B5EF4-FFF2-40B4-BE49-F238E27FC236}">
                <a16:creationId xmlns:a16="http://schemas.microsoft.com/office/drawing/2014/main" id="{05088359-1248-4B7E-985B-A0A320418877}"/>
              </a:ext>
            </a:extLst>
          </p:cNvPr>
          <p:cNvPicPr>
            <a:picLocks noChangeAspect="1"/>
          </p:cNvPicPr>
          <p:nvPr/>
        </p:nvPicPr>
        <p:blipFill>
          <a:blip r:embed="rId2"/>
          <a:stretch>
            <a:fillRect/>
          </a:stretch>
        </p:blipFill>
        <p:spPr>
          <a:xfrm>
            <a:off x="4980189" y="2225530"/>
            <a:ext cx="2577717" cy="1282414"/>
          </a:xfrm>
          <a:prstGeom prst="rect">
            <a:avLst/>
          </a:prstGeom>
        </p:spPr>
      </p:pic>
      <p:pic>
        <p:nvPicPr>
          <p:cNvPr id="5" name="Picture 5" descr="Logo&#10;&#10;Description automatically generated">
            <a:extLst>
              <a:ext uri="{FF2B5EF4-FFF2-40B4-BE49-F238E27FC236}">
                <a16:creationId xmlns:a16="http://schemas.microsoft.com/office/drawing/2014/main" id="{1870303D-9C3B-4538-8DC7-B208592F6EE1}"/>
              </a:ext>
            </a:extLst>
          </p:cNvPr>
          <p:cNvPicPr>
            <a:picLocks noChangeAspect="1"/>
          </p:cNvPicPr>
          <p:nvPr/>
        </p:nvPicPr>
        <p:blipFill>
          <a:blip r:embed="rId3"/>
          <a:stretch>
            <a:fillRect/>
          </a:stretch>
        </p:blipFill>
        <p:spPr>
          <a:xfrm>
            <a:off x="7550552" y="2197675"/>
            <a:ext cx="2548776" cy="1338107"/>
          </a:xfrm>
          <a:prstGeom prst="rect">
            <a:avLst/>
          </a:prstGeom>
        </p:spPr>
      </p:pic>
      <p:sp>
        <p:nvSpPr>
          <p:cNvPr id="8" name="Slide Number Placeholder 7">
            <a:extLst>
              <a:ext uri="{FF2B5EF4-FFF2-40B4-BE49-F238E27FC236}">
                <a16:creationId xmlns:a16="http://schemas.microsoft.com/office/drawing/2014/main" id="{80E382F1-39F3-444A-970D-51111FA120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8F63A3B-78C7-47BE-AE5E-E10140E04643}" type="slidenum">
              <a:rPr lang="en-US" sz="1000" smtClean="0"/>
              <a:pPr>
                <a:spcAft>
                  <a:spcPts val="600"/>
                </a:spcAft>
              </a:pPr>
              <a:t>24</a:t>
            </a:fld>
            <a:endParaRPr lang="en-US" sz="1000"/>
          </a:p>
        </p:txBody>
      </p:sp>
      <p:pic>
        <p:nvPicPr>
          <p:cNvPr id="11" name="Picture 10" descr="Logo&#10;&#10;Description automatically generated">
            <a:extLst>
              <a:ext uri="{FF2B5EF4-FFF2-40B4-BE49-F238E27FC236}">
                <a16:creationId xmlns:a16="http://schemas.microsoft.com/office/drawing/2014/main" id="{6B0CAED1-7B74-48C2-A5A4-3FA85C211550}"/>
              </a:ext>
            </a:extLst>
          </p:cNvPr>
          <p:cNvPicPr>
            <a:picLocks noChangeAspect="1"/>
          </p:cNvPicPr>
          <p:nvPr/>
        </p:nvPicPr>
        <p:blipFill>
          <a:blip r:embed="rId4"/>
          <a:stretch>
            <a:fillRect/>
          </a:stretch>
        </p:blipFill>
        <p:spPr>
          <a:xfrm>
            <a:off x="2154671" y="2511587"/>
            <a:ext cx="2582971" cy="710316"/>
          </a:xfrm>
          <a:prstGeom prst="rect">
            <a:avLst/>
          </a:prstGeom>
        </p:spPr>
      </p:pic>
      <p:sp>
        <p:nvSpPr>
          <p:cNvPr id="9" name="TextBox 8">
            <a:extLst>
              <a:ext uri="{FF2B5EF4-FFF2-40B4-BE49-F238E27FC236}">
                <a16:creationId xmlns:a16="http://schemas.microsoft.com/office/drawing/2014/main" id="{E86412AD-7555-9349-CA36-1483D27BC965}"/>
              </a:ext>
            </a:extLst>
          </p:cNvPr>
          <p:cNvSpPr txBox="1"/>
          <p:nvPr/>
        </p:nvSpPr>
        <p:spPr>
          <a:xfrm>
            <a:off x="371061" y="3790122"/>
            <a:ext cx="11433303" cy="954107"/>
          </a:xfrm>
          <a:prstGeom prst="rect">
            <a:avLst/>
          </a:prstGeom>
          <a:noFill/>
        </p:spPr>
        <p:txBody>
          <a:bodyPr wrap="square" rtlCol="0">
            <a:spAutoFit/>
          </a:bodyPr>
          <a:lstStyle/>
          <a:p>
            <a:pPr algn="ctr"/>
            <a:r>
              <a:rPr lang="en-US" sz="2800"/>
              <a:t> If you have any questions, please contact Ms. Shamika Crowder at:</a:t>
            </a:r>
          </a:p>
          <a:p>
            <a:pPr algn="ctr"/>
            <a:r>
              <a:rPr lang="en-US" sz="2800">
                <a:hlinkClick r:id="rId5"/>
              </a:rPr>
              <a:t>scrowder@health.in.gov</a:t>
            </a:r>
            <a:endParaRPr lang="en-US" sz="2800"/>
          </a:p>
        </p:txBody>
      </p:sp>
    </p:spTree>
    <p:extLst>
      <p:ext uri="{BB962C8B-B14F-4D97-AF65-F5344CB8AC3E}">
        <p14:creationId xmlns:p14="http://schemas.microsoft.com/office/powerpoint/2010/main" val="93338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78EDF-50FF-603A-036A-1F18C9E12857}"/>
              </a:ext>
            </a:extLst>
          </p:cNvPr>
          <p:cNvSpPr>
            <a:spLocks noGrp="1"/>
          </p:cNvSpPr>
          <p:nvPr>
            <p:ph type="title"/>
          </p:nvPr>
        </p:nvSpPr>
        <p:spPr/>
        <p:txBody>
          <a:bodyPr/>
          <a:lstStyle/>
          <a:p>
            <a:r>
              <a:rPr lang="en-US" b="1">
                <a:solidFill>
                  <a:srgbClr val="BF9000"/>
                </a:solidFill>
                <a:latin typeface="Georgia"/>
              </a:rPr>
              <a:t>IN HEC CHW MODEL</a:t>
            </a:r>
            <a:endParaRPr lang="en-US">
              <a:solidFill>
                <a:srgbClr val="BF9000"/>
              </a:solidFill>
            </a:endParaRPr>
          </a:p>
        </p:txBody>
      </p:sp>
      <p:sp>
        <p:nvSpPr>
          <p:cNvPr id="3" name="Content Placeholder 2">
            <a:extLst>
              <a:ext uri="{FF2B5EF4-FFF2-40B4-BE49-F238E27FC236}">
                <a16:creationId xmlns:a16="http://schemas.microsoft.com/office/drawing/2014/main" id="{1CAFCD53-8137-F74E-C614-31B5035FD4E7}"/>
              </a:ext>
            </a:extLst>
          </p:cNvPr>
          <p:cNvSpPr>
            <a:spLocks noGrp="1"/>
          </p:cNvSpPr>
          <p:nvPr>
            <p:ph type="body" idx="1"/>
          </p:nvPr>
        </p:nvSpPr>
        <p:spPr/>
        <p:txBody>
          <a:bodyPr vert="horz" lIns="91440" tIns="45720" rIns="91440" bIns="45720" rtlCol="0" anchor="t">
            <a:normAutofit/>
          </a:bodyPr>
          <a:lstStyle/>
          <a:p>
            <a:r>
              <a:rPr lang="en-US" b="1">
                <a:solidFill>
                  <a:schemeClr val="accent4">
                    <a:lumMod val="75000"/>
                  </a:schemeClr>
                </a:solidFill>
                <a:latin typeface="Georgia"/>
              </a:rPr>
              <a:t>Justification – Why this Model?</a:t>
            </a:r>
            <a:endParaRPr lang="en-US">
              <a:solidFill>
                <a:schemeClr val="accent4">
                  <a:lumMod val="75000"/>
                </a:schemeClr>
              </a:solidFill>
            </a:endParaRPr>
          </a:p>
        </p:txBody>
      </p:sp>
      <p:sp>
        <p:nvSpPr>
          <p:cNvPr id="5" name="Date Placeholder 4">
            <a:extLst>
              <a:ext uri="{FF2B5EF4-FFF2-40B4-BE49-F238E27FC236}">
                <a16:creationId xmlns:a16="http://schemas.microsoft.com/office/drawing/2014/main" id="{5AC6CB87-744F-F5D0-4761-BBDD8F69102B}"/>
              </a:ext>
            </a:extLst>
          </p:cNvPr>
          <p:cNvSpPr>
            <a:spLocks noGrp="1"/>
          </p:cNvSpPr>
          <p:nvPr>
            <p:ph type="dt" sz="half" idx="10"/>
          </p:nvPr>
        </p:nvSpPr>
        <p:spPr/>
        <p:txBody>
          <a:bodyPr/>
          <a:lstStyle/>
          <a:p>
            <a:fld id="{194AC291-AC6C-DD49-9431-D5B3D0B11768}" type="datetime1">
              <a:rPr lang="en-US" smtClean="0"/>
              <a:t>2/21/2023</a:t>
            </a:fld>
            <a:endParaRPr lang="en-US"/>
          </a:p>
        </p:txBody>
      </p:sp>
      <p:sp>
        <p:nvSpPr>
          <p:cNvPr id="6" name="Footer Placeholder 5">
            <a:extLst>
              <a:ext uri="{FF2B5EF4-FFF2-40B4-BE49-F238E27FC236}">
                <a16:creationId xmlns:a16="http://schemas.microsoft.com/office/drawing/2014/main" id="{49440B11-6F39-F853-E01F-34709341FB94}"/>
              </a:ext>
            </a:extLst>
          </p:cNvPr>
          <p:cNvSpPr>
            <a:spLocks noGrp="1"/>
          </p:cNvSpPr>
          <p:nvPr>
            <p:ph type="ftr" sz="quarter" idx="11"/>
          </p:nvPr>
        </p:nvSpPr>
        <p:spPr/>
        <p:txBody>
          <a:bodyPr/>
          <a:lstStyle/>
          <a:p>
            <a:r>
              <a:rPr lang="en-US" i="1"/>
              <a:t>Building a network of shared knowledge and collaboration</a:t>
            </a:r>
            <a:endParaRPr lang="en-US"/>
          </a:p>
        </p:txBody>
      </p:sp>
      <p:sp>
        <p:nvSpPr>
          <p:cNvPr id="7" name="Slide Number Placeholder 6">
            <a:extLst>
              <a:ext uri="{FF2B5EF4-FFF2-40B4-BE49-F238E27FC236}">
                <a16:creationId xmlns:a16="http://schemas.microsoft.com/office/drawing/2014/main" id="{B3FC9AA4-006F-4736-577C-D1C32770E3C3}"/>
              </a:ext>
            </a:extLst>
          </p:cNvPr>
          <p:cNvSpPr>
            <a:spLocks noGrp="1"/>
          </p:cNvSpPr>
          <p:nvPr>
            <p:ph type="sldNum" sz="quarter" idx="12"/>
          </p:nvPr>
        </p:nvSpPr>
        <p:spPr/>
        <p:txBody>
          <a:bodyPr/>
          <a:lstStyle/>
          <a:p>
            <a:fld id="{44E00AC8-3785-C74C-B228-A8ED9DFBDF40}" type="slidenum">
              <a:rPr lang="en-US" smtClean="0"/>
              <a:t>3</a:t>
            </a:fld>
            <a:endParaRPr lang="en-US"/>
          </a:p>
        </p:txBody>
      </p:sp>
    </p:spTree>
    <p:extLst>
      <p:ext uri="{BB962C8B-B14F-4D97-AF65-F5344CB8AC3E}">
        <p14:creationId xmlns:p14="http://schemas.microsoft.com/office/powerpoint/2010/main" val="180270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58FF-DD07-9134-46DD-74C904A63FB5}"/>
              </a:ext>
            </a:extLst>
          </p:cNvPr>
          <p:cNvSpPr>
            <a:spLocks noGrp="1"/>
          </p:cNvSpPr>
          <p:nvPr>
            <p:ph type="title"/>
          </p:nvPr>
        </p:nvSpPr>
        <p:spPr>
          <a:xfrm>
            <a:off x="1138382" y="272762"/>
            <a:ext cx="10908145" cy="1325563"/>
          </a:xfrm>
        </p:spPr>
        <p:txBody>
          <a:bodyPr anchor="ctr">
            <a:normAutofit/>
          </a:bodyPr>
          <a:lstStyle/>
          <a:p>
            <a:r>
              <a:rPr lang="en-US" sz="3600" b="1" dirty="0">
                <a:solidFill>
                  <a:srgbClr val="BF9000"/>
                </a:solidFill>
              </a:rPr>
              <a:t>The IN HEC CHW Model is used for this project because CHWs are community influencers who can:</a:t>
            </a:r>
            <a:endParaRPr lang="en-US" sz="3600" b="1">
              <a:solidFill>
                <a:srgbClr val="BF9000"/>
              </a:solidFill>
              <a:cs typeface="Calibri Light"/>
            </a:endParaRPr>
          </a:p>
        </p:txBody>
      </p:sp>
      <p:sp>
        <p:nvSpPr>
          <p:cNvPr id="4" name="Date Placeholder 3">
            <a:extLst>
              <a:ext uri="{FF2B5EF4-FFF2-40B4-BE49-F238E27FC236}">
                <a16:creationId xmlns:a16="http://schemas.microsoft.com/office/drawing/2014/main" id="{880E3FE3-0ECB-A3FA-47C3-3BDEB1D5952A}"/>
              </a:ext>
            </a:extLst>
          </p:cNvPr>
          <p:cNvSpPr>
            <a:spLocks noGrp="1"/>
          </p:cNvSpPr>
          <p:nvPr>
            <p:ph type="dt" sz="half" idx="10"/>
          </p:nvPr>
        </p:nvSpPr>
        <p:spPr>
          <a:xfrm>
            <a:off x="6722301" y="6336610"/>
            <a:ext cx="1482248" cy="365125"/>
          </a:xfrm>
        </p:spPr>
        <p:txBody>
          <a:bodyPr anchor="ctr">
            <a:normAutofit/>
          </a:bodyPr>
          <a:lstStyle/>
          <a:p>
            <a:pPr>
              <a:spcAft>
                <a:spcPts val="600"/>
              </a:spcAft>
            </a:pPr>
            <a:fld id="{447F8C03-D27D-9349-A911-E9508D2D7273}" type="datetime1">
              <a:rPr lang="en-US" smtClean="0"/>
              <a:pPr>
                <a:spcAft>
                  <a:spcPts val="600"/>
                </a:spcAft>
              </a:pPr>
              <a:t>2/21/2023</a:t>
            </a:fld>
            <a:endParaRPr lang="en-US"/>
          </a:p>
        </p:txBody>
      </p:sp>
      <p:sp>
        <p:nvSpPr>
          <p:cNvPr id="5" name="Footer Placeholder 4">
            <a:extLst>
              <a:ext uri="{FF2B5EF4-FFF2-40B4-BE49-F238E27FC236}">
                <a16:creationId xmlns:a16="http://schemas.microsoft.com/office/drawing/2014/main" id="{F0114BBA-1BF1-E903-689E-9950D549F8F2}"/>
              </a:ext>
            </a:extLst>
          </p:cNvPr>
          <p:cNvSpPr>
            <a:spLocks noGrp="1"/>
          </p:cNvSpPr>
          <p:nvPr>
            <p:ph type="ftr" sz="quarter" idx="11"/>
          </p:nvPr>
        </p:nvSpPr>
        <p:spPr>
          <a:xfrm>
            <a:off x="2472470" y="6322866"/>
            <a:ext cx="4114800" cy="365125"/>
          </a:xfrm>
        </p:spPr>
        <p:txBody>
          <a:bodyPr anchor="ctr">
            <a:normAutofit/>
          </a:bodyPr>
          <a:lstStyle/>
          <a:p>
            <a:pPr>
              <a:spcAft>
                <a:spcPts val="600"/>
              </a:spcAft>
            </a:pPr>
            <a:r>
              <a:rPr lang="en-US" i="1"/>
              <a:t>Building a network of shared knowledge and collaboration</a:t>
            </a:r>
            <a:endParaRPr lang="en-US"/>
          </a:p>
        </p:txBody>
      </p:sp>
      <p:sp>
        <p:nvSpPr>
          <p:cNvPr id="6" name="Slide Number Placeholder 5">
            <a:extLst>
              <a:ext uri="{FF2B5EF4-FFF2-40B4-BE49-F238E27FC236}">
                <a16:creationId xmlns:a16="http://schemas.microsoft.com/office/drawing/2014/main" id="{3D503BC9-3D4D-DF72-351A-F91AC355A76A}"/>
              </a:ext>
            </a:extLst>
          </p:cNvPr>
          <p:cNvSpPr>
            <a:spLocks noGrp="1"/>
          </p:cNvSpPr>
          <p:nvPr>
            <p:ph type="sldNum" sz="quarter" idx="12"/>
          </p:nvPr>
        </p:nvSpPr>
        <p:spPr>
          <a:xfrm>
            <a:off x="8562975" y="6337390"/>
            <a:ext cx="2743200" cy="365125"/>
          </a:xfrm>
        </p:spPr>
        <p:txBody>
          <a:bodyPr anchor="ctr">
            <a:normAutofit/>
          </a:bodyPr>
          <a:lstStyle/>
          <a:p>
            <a:pPr>
              <a:spcAft>
                <a:spcPts val="600"/>
              </a:spcAft>
            </a:pPr>
            <a:fld id="{44E00AC8-3785-C74C-B228-A8ED9DFBDF40}" type="slidenum">
              <a:rPr lang="en-US" smtClean="0"/>
              <a:pPr>
                <a:spcAft>
                  <a:spcPts val="600"/>
                </a:spcAft>
              </a:pPr>
              <a:t>4</a:t>
            </a:fld>
            <a:endParaRPr lang="en-US"/>
          </a:p>
        </p:txBody>
      </p:sp>
      <p:graphicFrame>
        <p:nvGraphicFramePr>
          <p:cNvPr id="14" name="Content Placeholder 2">
            <a:extLst>
              <a:ext uri="{FF2B5EF4-FFF2-40B4-BE49-F238E27FC236}">
                <a16:creationId xmlns:a16="http://schemas.microsoft.com/office/drawing/2014/main" id="{2BFBE249-8DF5-D077-A102-5DFA307B5E3A}"/>
              </a:ext>
            </a:extLst>
          </p:cNvPr>
          <p:cNvGraphicFramePr>
            <a:graphicFrameLocks noGrp="1"/>
          </p:cNvGraphicFramePr>
          <p:nvPr>
            <p:ph idx="1"/>
            <p:extLst>
              <p:ext uri="{D42A27DB-BD31-4B8C-83A1-F6EECF244321}">
                <p14:modId xmlns:p14="http://schemas.microsoft.com/office/powerpoint/2010/main" val="2846854446"/>
              </p:ext>
            </p:extLst>
          </p:nvPr>
        </p:nvGraphicFramePr>
        <p:xfrm>
          <a:off x="936010" y="1583171"/>
          <a:ext cx="10417790" cy="4062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04" name="Picture 904" descr="A picture containing text&#10;&#10;Description automatically generated">
            <a:extLst>
              <a:ext uri="{FF2B5EF4-FFF2-40B4-BE49-F238E27FC236}">
                <a16:creationId xmlns:a16="http://schemas.microsoft.com/office/drawing/2014/main" id="{C2EF6BEB-EBB3-7811-140A-BDF3AF330D7E}"/>
              </a:ext>
            </a:extLst>
          </p:cNvPr>
          <p:cNvPicPr>
            <a:picLocks noChangeAspect="1"/>
          </p:cNvPicPr>
          <p:nvPr/>
        </p:nvPicPr>
        <p:blipFill>
          <a:blip r:embed="rId7"/>
          <a:stretch>
            <a:fillRect/>
          </a:stretch>
        </p:blipFill>
        <p:spPr>
          <a:xfrm>
            <a:off x="3752" y="-3030"/>
            <a:ext cx="1123950" cy="1114425"/>
          </a:xfrm>
          <a:prstGeom prst="rect">
            <a:avLst/>
          </a:prstGeom>
        </p:spPr>
      </p:pic>
    </p:spTree>
    <p:extLst>
      <p:ext uri="{BB962C8B-B14F-4D97-AF65-F5344CB8AC3E}">
        <p14:creationId xmlns:p14="http://schemas.microsoft.com/office/powerpoint/2010/main" val="53767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67B39-7279-DF3A-6E3A-78CBBE6F5CD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40944"/>
            <a:ext cx="1114644" cy="1114644"/>
          </a:xfrm>
          <a:prstGeom prst="rect">
            <a:avLst/>
          </a:prstGeom>
        </p:spPr>
      </p:pic>
      <p:graphicFrame>
        <p:nvGraphicFramePr>
          <p:cNvPr id="7" name="TextBox 4">
            <a:extLst>
              <a:ext uri="{FF2B5EF4-FFF2-40B4-BE49-F238E27FC236}">
                <a16:creationId xmlns:a16="http://schemas.microsoft.com/office/drawing/2014/main" id="{6945320A-89CA-F253-E915-8E44B88F3E3A}"/>
              </a:ext>
            </a:extLst>
          </p:cNvPr>
          <p:cNvGraphicFramePr/>
          <p:nvPr>
            <p:extLst>
              <p:ext uri="{D42A27DB-BD31-4B8C-83A1-F6EECF244321}">
                <p14:modId xmlns:p14="http://schemas.microsoft.com/office/powerpoint/2010/main" val="951740765"/>
              </p:ext>
            </p:extLst>
          </p:nvPr>
        </p:nvGraphicFramePr>
        <p:xfrm>
          <a:off x="470298" y="1074006"/>
          <a:ext cx="11627893"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67C9704-D148-D217-B4DC-828194F9BBDD}"/>
              </a:ext>
            </a:extLst>
          </p:cNvPr>
          <p:cNvSpPr txBox="1"/>
          <p:nvPr/>
        </p:nvSpPr>
        <p:spPr>
          <a:xfrm>
            <a:off x="1162614" y="283700"/>
            <a:ext cx="8581615" cy="584775"/>
          </a:xfrm>
          <a:prstGeom prst="rect">
            <a:avLst/>
          </a:prstGeom>
          <a:noFill/>
        </p:spPr>
        <p:txBody>
          <a:bodyPr wrap="square" lIns="91440" tIns="45720" rIns="91440" bIns="45720" rtlCol="0" anchor="t">
            <a:spAutoFit/>
          </a:bodyPr>
          <a:lstStyle/>
          <a:p>
            <a:r>
              <a:rPr lang="en-US" sz="3200" b="1">
                <a:solidFill>
                  <a:schemeClr val="accent4">
                    <a:lumMod val="75000"/>
                  </a:schemeClr>
                </a:solidFill>
                <a:ea typeface="+mn-lt"/>
                <a:cs typeface="+mn-lt"/>
              </a:rPr>
              <a:t>The CHW Model focus on these areas because:</a:t>
            </a:r>
            <a:endParaRPr lang="en-US"/>
          </a:p>
        </p:txBody>
      </p:sp>
    </p:spTree>
    <p:extLst>
      <p:ext uri="{BB962C8B-B14F-4D97-AF65-F5344CB8AC3E}">
        <p14:creationId xmlns:p14="http://schemas.microsoft.com/office/powerpoint/2010/main" val="1466794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92A6-E46A-A737-C77A-2D4A60BCBFFA}"/>
              </a:ext>
            </a:extLst>
          </p:cNvPr>
          <p:cNvSpPr>
            <a:spLocks noGrp="1"/>
          </p:cNvSpPr>
          <p:nvPr>
            <p:ph type="ctrTitle"/>
          </p:nvPr>
        </p:nvSpPr>
        <p:spPr>
          <a:xfrm>
            <a:off x="1477818" y="173182"/>
            <a:ext cx="9144000" cy="1157011"/>
          </a:xfrm>
        </p:spPr>
        <p:txBody>
          <a:bodyPr>
            <a:noAutofit/>
          </a:bodyPr>
          <a:lstStyle/>
          <a:p>
            <a:r>
              <a:rPr lang="en-US" sz="4400" b="1">
                <a:solidFill>
                  <a:srgbClr val="BF9000"/>
                </a:solidFill>
              </a:rPr>
              <a:t>What are </a:t>
            </a:r>
            <a:r>
              <a:rPr lang="en-US" sz="4400" b="1">
                <a:solidFill>
                  <a:srgbClr val="BF9000"/>
                </a:solidFill>
                <a:ea typeface="+mj-lt"/>
                <a:cs typeface="+mj-lt"/>
              </a:rPr>
              <a:t>Social determinants of health (SDOH)</a:t>
            </a:r>
            <a:r>
              <a:rPr lang="en-US" sz="4400" b="1">
                <a:solidFill>
                  <a:srgbClr val="BF9000"/>
                </a:solidFill>
              </a:rPr>
              <a:t>?</a:t>
            </a:r>
          </a:p>
        </p:txBody>
      </p:sp>
      <p:sp>
        <p:nvSpPr>
          <p:cNvPr id="3" name="Subtitle 2">
            <a:extLst>
              <a:ext uri="{FF2B5EF4-FFF2-40B4-BE49-F238E27FC236}">
                <a16:creationId xmlns:a16="http://schemas.microsoft.com/office/drawing/2014/main" id="{2CC52FD1-D96A-F2D8-46CF-4BF4C55D812F}"/>
              </a:ext>
            </a:extLst>
          </p:cNvPr>
          <p:cNvSpPr>
            <a:spLocks noGrp="1"/>
          </p:cNvSpPr>
          <p:nvPr>
            <p:ph type="subTitle" idx="1"/>
          </p:nvPr>
        </p:nvSpPr>
        <p:spPr>
          <a:xfrm>
            <a:off x="497540" y="1407477"/>
            <a:ext cx="5493981" cy="5205595"/>
          </a:xfrm>
        </p:spPr>
        <p:txBody>
          <a:bodyPr vert="horz" lIns="91440" tIns="45720" rIns="91440" bIns="45720" rtlCol="0" anchor="t">
            <a:normAutofit lnSpcReduction="10000"/>
          </a:bodyPr>
          <a:lstStyle/>
          <a:p>
            <a:pPr algn="l"/>
            <a:r>
              <a:rPr lang="en-US" b="0" i="0">
                <a:solidFill>
                  <a:srgbClr val="0D1941"/>
                </a:solidFill>
                <a:effectLst/>
                <a:latin typeface="Times New Roman" panose="02020603050405020304" pitchFamily="18" charset="0"/>
                <a:cs typeface="Times New Roman" panose="02020603050405020304" pitchFamily="18" charset="0"/>
              </a:rPr>
              <a:t>Social determinants of health (SDOH) are the </a:t>
            </a:r>
            <a:r>
              <a:rPr lang="en-US" b="1" i="0">
                <a:solidFill>
                  <a:srgbClr val="0D1941"/>
                </a:solidFill>
                <a:effectLst/>
                <a:latin typeface="Times New Roman" panose="02020603050405020304" pitchFamily="18" charset="0"/>
                <a:cs typeface="Times New Roman" panose="02020603050405020304" pitchFamily="18" charset="0"/>
              </a:rPr>
              <a:t>conditions</a:t>
            </a:r>
            <a:r>
              <a:rPr lang="en-US" b="0" i="0">
                <a:solidFill>
                  <a:srgbClr val="0D1941"/>
                </a:solidFill>
                <a:effectLst/>
                <a:latin typeface="Times New Roman" panose="02020603050405020304" pitchFamily="18" charset="0"/>
                <a:cs typeface="Times New Roman" panose="02020603050405020304" pitchFamily="18" charset="0"/>
              </a:rPr>
              <a:t> in the environments</a:t>
            </a:r>
          </a:p>
          <a:p>
            <a:pPr algn="l"/>
            <a:r>
              <a:rPr lang="en-US" b="0" i="0">
                <a:solidFill>
                  <a:srgbClr val="0D1941"/>
                </a:solidFill>
                <a:effectLst/>
                <a:latin typeface="Times New Roman" panose="02020603050405020304" pitchFamily="18" charset="0"/>
                <a:cs typeface="Times New Roman" panose="02020603050405020304" pitchFamily="18" charset="0"/>
              </a:rPr>
              <a:t>where people are </a:t>
            </a:r>
            <a:r>
              <a:rPr lang="en-US" b="1" i="0">
                <a:solidFill>
                  <a:srgbClr val="0D1941"/>
                </a:solidFill>
                <a:effectLst/>
                <a:latin typeface="Times New Roman" panose="02020603050405020304" pitchFamily="18" charset="0"/>
                <a:cs typeface="Times New Roman" panose="02020603050405020304" pitchFamily="18" charset="0"/>
              </a:rPr>
              <a:t>born</a:t>
            </a:r>
            <a:r>
              <a:rPr lang="en-US" b="0" i="0">
                <a:solidFill>
                  <a:srgbClr val="0D1941"/>
                </a:solidFill>
                <a:effectLst/>
                <a:latin typeface="Times New Roman" panose="02020603050405020304" pitchFamily="18" charset="0"/>
                <a:cs typeface="Times New Roman" panose="02020603050405020304" pitchFamily="18" charset="0"/>
              </a:rPr>
              <a:t>, </a:t>
            </a:r>
            <a:r>
              <a:rPr lang="en-US" b="1" i="0">
                <a:solidFill>
                  <a:srgbClr val="0D1941"/>
                </a:solidFill>
                <a:effectLst/>
                <a:latin typeface="Times New Roman" panose="02020603050405020304" pitchFamily="18" charset="0"/>
                <a:cs typeface="Times New Roman" panose="02020603050405020304" pitchFamily="18" charset="0"/>
              </a:rPr>
              <a:t>live</a:t>
            </a:r>
            <a:r>
              <a:rPr lang="en-US" b="0" i="0">
                <a:solidFill>
                  <a:srgbClr val="0D1941"/>
                </a:solidFill>
                <a:effectLst/>
                <a:latin typeface="Times New Roman" panose="02020603050405020304" pitchFamily="18" charset="0"/>
                <a:cs typeface="Times New Roman" panose="02020603050405020304" pitchFamily="18" charset="0"/>
              </a:rPr>
              <a:t>, </a:t>
            </a:r>
            <a:r>
              <a:rPr lang="en-US" b="1" i="0">
                <a:solidFill>
                  <a:srgbClr val="0D1941"/>
                </a:solidFill>
                <a:effectLst/>
                <a:latin typeface="Times New Roman" panose="02020603050405020304" pitchFamily="18" charset="0"/>
                <a:cs typeface="Times New Roman" panose="02020603050405020304" pitchFamily="18" charset="0"/>
              </a:rPr>
              <a:t>learn</a:t>
            </a:r>
            <a:r>
              <a:rPr lang="en-US" b="0" i="0">
                <a:solidFill>
                  <a:srgbClr val="0D1941"/>
                </a:solidFill>
                <a:effectLst/>
                <a:latin typeface="Times New Roman" panose="02020603050405020304" pitchFamily="18" charset="0"/>
                <a:cs typeface="Times New Roman" panose="02020603050405020304" pitchFamily="18" charset="0"/>
              </a:rPr>
              <a:t>, </a:t>
            </a:r>
            <a:r>
              <a:rPr lang="en-US" b="1" i="0">
                <a:solidFill>
                  <a:srgbClr val="0D1941"/>
                </a:solidFill>
                <a:effectLst/>
                <a:latin typeface="Times New Roman" panose="02020603050405020304" pitchFamily="18" charset="0"/>
                <a:cs typeface="Times New Roman" panose="02020603050405020304" pitchFamily="18" charset="0"/>
              </a:rPr>
              <a:t>work</a:t>
            </a:r>
            <a:r>
              <a:rPr lang="en-US" b="0" i="0">
                <a:solidFill>
                  <a:srgbClr val="0D1941"/>
                </a:solidFill>
                <a:effectLst/>
                <a:latin typeface="Times New Roman" panose="02020603050405020304" pitchFamily="18" charset="0"/>
                <a:cs typeface="Times New Roman" panose="02020603050405020304" pitchFamily="18" charset="0"/>
              </a:rPr>
              <a:t>, </a:t>
            </a:r>
            <a:r>
              <a:rPr lang="en-US" b="1" i="0">
                <a:solidFill>
                  <a:srgbClr val="0D1941"/>
                </a:solidFill>
                <a:effectLst/>
                <a:latin typeface="Times New Roman" panose="02020603050405020304" pitchFamily="18" charset="0"/>
                <a:cs typeface="Times New Roman" panose="02020603050405020304" pitchFamily="18" charset="0"/>
              </a:rPr>
              <a:t>play</a:t>
            </a:r>
            <a:r>
              <a:rPr lang="en-US" b="0" i="0">
                <a:solidFill>
                  <a:srgbClr val="0D1941"/>
                </a:solidFill>
                <a:effectLst/>
                <a:latin typeface="Times New Roman" panose="02020603050405020304" pitchFamily="18" charset="0"/>
                <a:cs typeface="Times New Roman" panose="02020603050405020304" pitchFamily="18" charset="0"/>
              </a:rPr>
              <a:t>, </a:t>
            </a:r>
            <a:r>
              <a:rPr lang="en-US" b="1" i="0">
                <a:solidFill>
                  <a:srgbClr val="0D1941"/>
                </a:solidFill>
                <a:effectLst/>
                <a:latin typeface="Times New Roman" panose="02020603050405020304" pitchFamily="18" charset="0"/>
                <a:cs typeface="Times New Roman" panose="02020603050405020304" pitchFamily="18" charset="0"/>
              </a:rPr>
              <a:t>worship</a:t>
            </a:r>
            <a:r>
              <a:rPr lang="en-US" b="0" i="0">
                <a:solidFill>
                  <a:srgbClr val="0D1941"/>
                </a:solidFill>
                <a:effectLst/>
                <a:latin typeface="Times New Roman" panose="02020603050405020304" pitchFamily="18" charset="0"/>
                <a:cs typeface="Times New Roman" panose="02020603050405020304" pitchFamily="18" charset="0"/>
              </a:rPr>
              <a:t>, and </a:t>
            </a:r>
            <a:r>
              <a:rPr lang="en-US" b="1" i="0">
                <a:solidFill>
                  <a:srgbClr val="0D1941"/>
                </a:solidFill>
                <a:effectLst/>
                <a:latin typeface="Times New Roman" panose="02020603050405020304" pitchFamily="18" charset="0"/>
                <a:cs typeface="Times New Roman" panose="02020603050405020304" pitchFamily="18" charset="0"/>
              </a:rPr>
              <a:t>age</a:t>
            </a:r>
            <a:r>
              <a:rPr lang="en-US" b="0" i="0">
                <a:solidFill>
                  <a:srgbClr val="0D1941"/>
                </a:solidFill>
                <a:effectLst/>
                <a:latin typeface="Times New Roman" panose="02020603050405020304" pitchFamily="18" charset="0"/>
                <a:cs typeface="Times New Roman" panose="02020603050405020304" pitchFamily="18" charset="0"/>
              </a:rPr>
              <a:t> that affect a</a:t>
            </a:r>
          </a:p>
          <a:p>
            <a:pPr algn="l"/>
            <a:r>
              <a:rPr lang="en-US" b="0" i="0">
                <a:solidFill>
                  <a:srgbClr val="0D1941"/>
                </a:solidFill>
                <a:effectLst/>
                <a:latin typeface="Times New Roman" panose="02020603050405020304" pitchFamily="18" charset="0"/>
                <a:cs typeface="Times New Roman" panose="02020603050405020304" pitchFamily="18" charset="0"/>
              </a:rPr>
              <a:t>wide range of </a:t>
            </a:r>
            <a:r>
              <a:rPr lang="en-US" b="1" i="0">
                <a:solidFill>
                  <a:srgbClr val="0D1941"/>
                </a:solidFill>
                <a:effectLst/>
                <a:latin typeface="Times New Roman" panose="02020603050405020304" pitchFamily="18" charset="0"/>
                <a:cs typeface="Times New Roman" panose="02020603050405020304" pitchFamily="18" charset="0"/>
              </a:rPr>
              <a:t>health</a:t>
            </a:r>
            <a:r>
              <a:rPr lang="en-US" b="0" i="0">
                <a:solidFill>
                  <a:srgbClr val="0D1941"/>
                </a:solidFill>
                <a:effectLst/>
                <a:latin typeface="Times New Roman" panose="02020603050405020304" pitchFamily="18" charset="0"/>
                <a:cs typeface="Times New Roman" panose="02020603050405020304" pitchFamily="18" charset="0"/>
              </a:rPr>
              <a:t>, </a:t>
            </a:r>
            <a:r>
              <a:rPr lang="en-US" b="1" i="0">
                <a:solidFill>
                  <a:srgbClr val="0D1941"/>
                </a:solidFill>
                <a:effectLst/>
                <a:latin typeface="Times New Roman" panose="02020603050405020304" pitchFamily="18" charset="0"/>
                <a:cs typeface="Times New Roman" panose="02020603050405020304" pitchFamily="18" charset="0"/>
              </a:rPr>
              <a:t>functioning</a:t>
            </a:r>
            <a:r>
              <a:rPr lang="en-US" b="0" i="0">
                <a:solidFill>
                  <a:srgbClr val="0D1941"/>
                </a:solidFill>
                <a:effectLst/>
                <a:latin typeface="Times New Roman" panose="02020603050405020304" pitchFamily="18" charset="0"/>
                <a:cs typeface="Times New Roman" panose="02020603050405020304" pitchFamily="18" charset="0"/>
              </a:rPr>
              <a:t>, and </a:t>
            </a:r>
            <a:r>
              <a:rPr lang="en-US" b="1" i="0">
                <a:solidFill>
                  <a:srgbClr val="0D1941"/>
                </a:solidFill>
                <a:effectLst/>
                <a:latin typeface="Times New Roman" panose="02020603050405020304" pitchFamily="18" charset="0"/>
                <a:cs typeface="Times New Roman" panose="02020603050405020304" pitchFamily="18" charset="0"/>
              </a:rPr>
              <a:t>quality-of-life</a:t>
            </a:r>
            <a:r>
              <a:rPr lang="en-US" b="0" i="0">
                <a:solidFill>
                  <a:srgbClr val="0D1941"/>
                </a:solidFill>
                <a:effectLst/>
                <a:latin typeface="Times New Roman" panose="02020603050405020304" pitchFamily="18" charset="0"/>
                <a:cs typeface="Times New Roman" panose="02020603050405020304" pitchFamily="18" charset="0"/>
              </a:rPr>
              <a:t> outcomes and risks.</a:t>
            </a:r>
          </a:p>
          <a:p>
            <a:pPr algn="l"/>
            <a:r>
              <a:rPr lang="en-US" b="0" i="0">
                <a:solidFill>
                  <a:srgbClr val="0D1941"/>
                </a:solidFill>
                <a:effectLst/>
                <a:latin typeface="Times New Roman" panose="02020603050405020304" pitchFamily="18" charset="0"/>
                <a:cs typeface="Times New Roman" panose="02020603050405020304" pitchFamily="18" charset="0"/>
              </a:rPr>
              <a:t> </a:t>
            </a:r>
            <a:r>
              <a:rPr lang="en-US" sz="2000" b="0" i="0">
                <a:solidFill>
                  <a:srgbClr val="0D1941"/>
                </a:solidFill>
                <a:effectLst/>
                <a:latin typeface="Times New Roman" panose="02020603050405020304" pitchFamily="18" charset="0"/>
                <a:cs typeface="Times New Roman" panose="02020603050405020304" pitchFamily="18" charset="0"/>
              </a:rPr>
              <a:t>~</a:t>
            </a:r>
            <a:r>
              <a:rPr lang="en-US" b="0" i="0">
                <a:solidFill>
                  <a:srgbClr val="0D1941"/>
                </a:solidFill>
                <a:effectLst/>
                <a:latin typeface="Times New Roman" panose="02020603050405020304" pitchFamily="18" charset="0"/>
                <a:cs typeface="Times New Roman" panose="02020603050405020304" pitchFamily="18" charset="0"/>
              </a:rPr>
              <a:t> </a:t>
            </a:r>
            <a:r>
              <a:rPr lang="en-US" sz="2000" i="1">
                <a:solidFill>
                  <a:srgbClr val="0D1941"/>
                </a:solidFill>
                <a:latin typeface="Times New Roman" panose="02020603050405020304" pitchFamily="18" charset="0"/>
                <a:cs typeface="Times New Roman" panose="02020603050405020304" pitchFamily="18" charset="0"/>
              </a:rPr>
              <a:t>Healthy People 2030</a:t>
            </a:r>
          </a:p>
          <a:p>
            <a:pPr algn="l"/>
            <a:endParaRPr lang="en-US" sz="2000" i="1">
              <a:solidFill>
                <a:srgbClr val="0D1941"/>
              </a:solidFill>
              <a:latin typeface="Times New Roman" panose="02020603050405020304" pitchFamily="18" charset="0"/>
              <a:cs typeface="Times New Roman" panose="02020603050405020304" pitchFamily="18" charset="0"/>
            </a:endParaRPr>
          </a:p>
          <a:p>
            <a:pPr algn="l"/>
            <a:r>
              <a:rPr lang="en-US" sz="2000">
                <a:solidFill>
                  <a:srgbClr val="0D1941"/>
                </a:solidFill>
                <a:latin typeface="Times New Roman" panose="02020603050405020304" pitchFamily="18" charset="0"/>
                <a:cs typeface="Times New Roman" panose="02020603050405020304" pitchFamily="18" charset="0"/>
              </a:rPr>
              <a:t>SDOHs are accountable for most health disparities, which are the unfair and avoidable differences in health status seen within and between countries.</a:t>
            </a:r>
          </a:p>
          <a:p>
            <a:pPr algn="l"/>
            <a:r>
              <a:rPr lang="en-US" sz="2000">
                <a:solidFill>
                  <a:srgbClr val="0D1941"/>
                </a:solidFill>
                <a:latin typeface="Times New Roman"/>
                <a:cs typeface="Times New Roman"/>
              </a:rPr>
              <a:t>~World Health Organization (WHO) </a:t>
            </a:r>
            <a:endParaRPr lang="en-US" sz="2000">
              <a:solidFill>
                <a:srgbClr val="0D1941"/>
              </a:solidFill>
              <a:latin typeface="Times New Roman" panose="02020603050405020304" pitchFamily="18" charset="0"/>
              <a:cs typeface="Times New Roman" panose="02020603050405020304" pitchFamily="18" charset="0"/>
            </a:endParaRPr>
          </a:p>
          <a:p>
            <a:pPr algn="l"/>
            <a:endParaRPr lang="en-US" sz="2000">
              <a:solidFill>
                <a:srgbClr val="0D1941"/>
              </a:solidFill>
              <a:latin typeface="Times New Roman" panose="02020603050405020304" pitchFamily="18" charset="0"/>
              <a:cs typeface="Times New Roman" panose="02020603050405020304" pitchFamily="18" charset="0"/>
            </a:endParaRPr>
          </a:p>
          <a:p>
            <a:pPr algn="l"/>
            <a:r>
              <a:rPr lang="en-US" sz="2000">
                <a:solidFill>
                  <a:srgbClr val="0D1941"/>
                </a:solidFill>
                <a:latin typeface="Times New Roman"/>
                <a:cs typeface="Times New Roman"/>
              </a:rPr>
              <a:t>There are 5 SDOH Domains</a:t>
            </a:r>
            <a:endParaRPr lang="en-US" sz="2000">
              <a:solidFill>
                <a:srgbClr val="0D1941"/>
              </a:solidFill>
              <a:latin typeface="Times New Roman" panose="02020603050405020304" pitchFamily="18" charset="0"/>
              <a:cs typeface="Times New Roman" panose="02020603050405020304" pitchFamily="18" charset="0"/>
            </a:endParaRPr>
          </a:p>
        </p:txBody>
      </p:sp>
      <p:pic>
        <p:nvPicPr>
          <p:cNvPr id="4" name="Picture 4" descr="Diagram&#10;&#10;Description automatically generated">
            <a:extLst>
              <a:ext uri="{FF2B5EF4-FFF2-40B4-BE49-F238E27FC236}">
                <a16:creationId xmlns:a16="http://schemas.microsoft.com/office/drawing/2014/main" id="{4FA4CE3D-1B1E-2056-CFB1-A8ABAEF06E91}"/>
              </a:ext>
            </a:extLst>
          </p:cNvPr>
          <p:cNvPicPr>
            <a:picLocks noChangeAspect="1"/>
          </p:cNvPicPr>
          <p:nvPr/>
        </p:nvPicPr>
        <p:blipFill>
          <a:blip r:embed="rId3"/>
          <a:stretch>
            <a:fillRect/>
          </a:stretch>
        </p:blipFill>
        <p:spPr>
          <a:xfrm>
            <a:off x="5991521" y="1407477"/>
            <a:ext cx="5924487" cy="4963191"/>
          </a:xfrm>
          <a:prstGeom prst="rect">
            <a:avLst/>
          </a:prstGeom>
        </p:spPr>
      </p:pic>
      <p:sp>
        <p:nvSpPr>
          <p:cNvPr id="5" name="Arrow: Right 4">
            <a:extLst>
              <a:ext uri="{FF2B5EF4-FFF2-40B4-BE49-F238E27FC236}">
                <a16:creationId xmlns:a16="http://schemas.microsoft.com/office/drawing/2014/main" id="{4CB16B52-B3CC-4880-4B28-A2099F1ADD59}"/>
              </a:ext>
            </a:extLst>
          </p:cNvPr>
          <p:cNvSpPr/>
          <p:nvPr/>
        </p:nvSpPr>
        <p:spPr>
          <a:xfrm>
            <a:off x="3575199" y="5794376"/>
            <a:ext cx="1322366" cy="5908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98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694E-F07B-DB5A-8CFB-806DB1EDECA5}"/>
              </a:ext>
            </a:extLst>
          </p:cNvPr>
          <p:cNvSpPr>
            <a:spLocks noGrp="1"/>
          </p:cNvSpPr>
          <p:nvPr>
            <p:ph type="title"/>
          </p:nvPr>
        </p:nvSpPr>
        <p:spPr/>
        <p:txBody>
          <a:bodyPr/>
          <a:lstStyle/>
          <a:p>
            <a:r>
              <a:rPr lang="en-US" b="1">
                <a:solidFill>
                  <a:schemeClr val="accent4">
                    <a:lumMod val="75000"/>
                  </a:schemeClr>
                </a:solidFill>
                <a:latin typeface="Georgia"/>
              </a:rPr>
              <a:t>IN HEC CHW MODEL:</a:t>
            </a:r>
            <a:r>
              <a:rPr lang="en-US" b="1">
                <a:solidFill>
                  <a:schemeClr val="accent4">
                    <a:lumMod val="75000"/>
                  </a:schemeClr>
                </a:solidFill>
                <a:latin typeface="Georgia"/>
                <a:cs typeface="Calibri Light"/>
              </a:rPr>
              <a:t> </a:t>
            </a:r>
            <a:br>
              <a:rPr lang="en-US" b="1">
                <a:solidFill>
                  <a:schemeClr val="accent4">
                    <a:lumMod val="75000"/>
                  </a:schemeClr>
                </a:solidFill>
                <a:latin typeface="Georgia"/>
                <a:cs typeface="Calibri Light"/>
              </a:rPr>
            </a:br>
            <a:r>
              <a:rPr lang="en-US">
                <a:solidFill>
                  <a:srgbClr val="000000"/>
                </a:solidFill>
                <a:latin typeface="Calibri Light"/>
                <a:cs typeface="Calibri Light"/>
              </a:rPr>
              <a:t>COVID-19</a:t>
            </a:r>
            <a:r>
              <a:rPr lang="en-US"/>
              <a:t> &amp; SDOH Focus Areas</a:t>
            </a:r>
          </a:p>
        </p:txBody>
      </p:sp>
      <p:sp>
        <p:nvSpPr>
          <p:cNvPr id="3" name="Content Placeholder 2">
            <a:extLst>
              <a:ext uri="{FF2B5EF4-FFF2-40B4-BE49-F238E27FC236}">
                <a16:creationId xmlns:a16="http://schemas.microsoft.com/office/drawing/2014/main" id="{069B4326-61EA-D1AF-C8BA-F17A214C27E4}"/>
              </a:ext>
            </a:extLst>
          </p:cNvPr>
          <p:cNvSpPr>
            <a:spLocks noGrp="1"/>
          </p:cNvSpPr>
          <p:nvPr>
            <p:ph idx="1"/>
          </p:nvPr>
        </p:nvSpPr>
        <p:spPr>
          <a:xfrm>
            <a:off x="838200" y="2274660"/>
            <a:ext cx="10515600" cy="4218215"/>
          </a:xfrm>
        </p:spPr>
        <p:txBody>
          <a:bodyPr vert="horz" lIns="91440" tIns="45720" rIns="91440" bIns="45720" rtlCol="0" anchor="t">
            <a:normAutofit/>
          </a:bodyPr>
          <a:lstStyle/>
          <a:p>
            <a:r>
              <a:rPr lang="en-US" sz="2400">
                <a:cs typeface="Calibri"/>
              </a:rPr>
              <a:t>COVID-19: </a:t>
            </a:r>
            <a:r>
              <a:rPr lang="en-US" sz="2400" b="1">
                <a:ea typeface="+mn-lt"/>
                <a:cs typeface="+mn-lt"/>
              </a:rPr>
              <a:t>Understand and respond to vaccine hesitancy, convenience and education to help the community mitigate risks of exposure to COVID-19.</a:t>
            </a:r>
            <a:endParaRPr lang="en-US" sz="2400"/>
          </a:p>
          <a:p>
            <a:r>
              <a:rPr lang="en-US" sz="2400"/>
              <a:t>Those with</a:t>
            </a:r>
            <a:r>
              <a:rPr lang="en-US" sz="2400" u="sng"/>
              <a:t> low health literacy</a:t>
            </a:r>
            <a:r>
              <a:rPr lang="en-US" sz="2400"/>
              <a:t> and from a </a:t>
            </a:r>
            <a:r>
              <a:rPr lang="en-US" sz="2400" u="sng"/>
              <a:t>disadvantaged population</a:t>
            </a:r>
            <a:r>
              <a:rPr lang="en-US" sz="2400"/>
              <a:t> are more likely to have poorer COVID-19-related health outcomes. </a:t>
            </a:r>
            <a:endParaRPr lang="en-US"/>
          </a:p>
          <a:p>
            <a:r>
              <a:rPr lang="en-US" sz="2400"/>
              <a:t>Many </a:t>
            </a:r>
            <a:r>
              <a:rPr lang="en-US" sz="2400" u="sng"/>
              <a:t>Hispanics and Blacks</a:t>
            </a:r>
            <a:r>
              <a:rPr lang="en-US" sz="2400"/>
              <a:t> are less </a:t>
            </a:r>
            <a:r>
              <a:rPr lang="en-US" sz="2400" u="sng"/>
              <a:t>likely to have quality health insurance</a:t>
            </a:r>
            <a:r>
              <a:rPr lang="en-US" sz="2400"/>
              <a:t> and those with </a:t>
            </a:r>
            <a:r>
              <a:rPr lang="en-US" sz="2400" u="sng"/>
              <a:t>low incomes (including those facing homelessness and food insecurity) </a:t>
            </a:r>
            <a:r>
              <a:rPr lang="en-US" sz="2400"/>
              <a:t> also tend to have </a:t>
            </a:r>
            <a:r>
              <a:rPr lang="en-US" sz="2400" u="sng"/>
              <a:t>limited access to care</a:t>
            </a:r>
            <a:r>
              <a:rPr lang="en-US" sz="2400"/>
              <a:t>.</a:t>
            </a:r>
            <a:endParaRPr lang="en-US" sz="2400" baseline="50000">
              <a:cs typeface="Calibri"/>
            </a:endParaRPr>
          </a:p>
          <a:p>
            <a:r>
              <a:rPr lang="en-US" sz="2400"/>
              <a:t>A strong relationship exists between </a:t>
            </a:r>
            <a:r>
              <a:rPr lang="en-US" sz="2400" u="sng"/>
              <a:t>socioeconomic status</a:t>
            </a:r>
            <a:r>
              <a:rPr lang="en-US" sz="2400"/>
              <a:t> and </a:t>
            </a:r>
            <a:r>
              <a:rPr lang="en-US" sz="2400" u="sng"/>
              <a:t>cardiovascular diseases (CVD) </a:t>
            </a:r>
            <a:r>
              <a:rPr lang="en-US" sz="2400"/>
              <a:t>and increases the risk of sickness and death due to COVID-19.</a:t>
            </a:r>
            <a:endParaRPr lang="en-US" sz="2400">
              <a:cs typeface="Calibri"/>
            </a:endParaRPr>
          </a:p>
          <a:p>
            <a:endParaRPr lang="en-US" sz="2400">
              <a:highlight>
                <a:srgbClr val="FFFF00"/>
              </a:highlight>
              <a:cs typeface="Calibri" panose="020F0502020204030204"/>
            </a:endParaRPr>
          </a:p>
        </p:txBody>
      </p:sp>
    </p:spTree>
    <p:extLst>
      <p:ext uri="{BB962C8B-B14F-4D97-AF65-F5344CB8AC3E}">
        <p14:creationId xmlns:p14="http://schemas.microsoft.com/office/powerpoint/2010/main" val="233802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AE5B-74FD-1819-4646-579F3DC96790}"/>
              </a:ext>
            </a:extLst>
          </p:cNvPr>
          <p:cNvSpPr>
            <a:spLocks noGrp="1"/>
          </p:cNvSpPr>
          <p:nvPr>
            <p:ph type="title"/>
          </p:nvPr>
        </p:nvSpPr>
        <p:spPr/>
        <p:txBody>
          <a:bodyPr/>
          <a:lstStyle/>
          <a:p>
            <a:r>
              <a:rPr lang="en-US" b="1">
                <a:solidFill>
                  <a:srgbClr val="BF9000"/>
                </a:solidFill>
                <a:cs typeface="Calibri Light"/>
              </a:rPr>
              <a:t>Health Disparity Population Focus Areas</a:t>
            </a:r>
            <a:endParaRPr lang="en-US" b="1">
              <a:solidFill>
                <a:srgbClr val="BF9000"/>
              </a:solidFill>
            </a:endParaRPr>
          </a:p>
        </p:txBody>
      </p:sp>
      <p:sp>
        <p:nvSpPr>
          <p:cNvPr id="3" name="Content Placeholder 2">
            <a:extLst>
              <a:ext uri="{FF2B5EF4-FFF2-40B4-BE49-F238E27FC236}">
                <a16:creationId xmlns:a16="http://schemas.microsoft.com/office/drawing/2014/main" id="{DF5B9EA4-1D3E-EC0A-9CF4-FF48BD46586C}"/>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According to the</a:t>
            </a:r>
            <a:r>
              <a:rPr lang="en-US" dirty="0">
                <a:ea typeface="+mn-lt"/>
                <a:cs typeface="+mn-lt"/>
              </a:rPr>
              <a:t> NIH (National Institutes of Health), populations that experience health disparities include:</a:t>
            </a:r>
          </a:p>
          <a:p>
            <a:pPr marL="0" indent="0">
              <a:buNone/>
            </a:pPr>
            <a:endParaRPr lang="en-US" sz="1400">
              <a:cs typeface="Calibri"/>
            </a:endParaRPr>
          </a:p>
          <a:p>
            <a:pPr lvl="1"/>
            <a:r>
              <a:rPr lang="en-US" dirty="0">
                <a:ea typeface="+mn-lt"/>
                <a:cs typeface="+mn-lt"/>
              </a:rPr>
              <a:t>Racial and ethnic minority groups.</a:t>
            </a:r>
            <a:endParaRPr lang="en-US" dirty="0">
              <a:cs typeface="Calibri"/>
            </a:endParaRPr>
          </a:p>
          <a:p>
            <a:pPr lvl="1"/>
            <a:r>
              <a:rPr lang="en-US" dirty="0">
                <a:ea typeface="+mn-lt"/>
                <a:cs typeface="+mn-lt"/>
              </a:rPr>
              <a:t>People with lower socioeconomic status (SES).</a:t>
            </a:r>
            <a:endParaRPr lang="en-US" dirty="0">
              <a:cs typeface="Calibri"/>
            </a:endParaRPr>
          </a:p>
          <a:p>
            <a:pPr lvl="1"/>
            <a:r>
              <a:rPr lang="en-US" dirty="0">
                <a:ea typeface="+mn-lt"/>
                <a:cs typeface="+mn-lt"/>
              </a:rPr>
              <a:t>Underserved rural communities.</a:t>
            </a:r>
            <a:endParaRPr lang="en-US" dirty="0">
              <a:cs typeface="Calibri"/>
            </a:endParaRPr>
          </a:p>
          <a:p>
            <a:pPr lvl="1"/>
            <a:r>
              <a:rPr lang="en-US" dirty="0">
                <a:ea typeface="+mn-lt"/>
                <a:cs typeface="+mn-lt"/>
              </a:rPr>
              <a:t>Sexual and gender minority (SGM) groups.</a:t>
            </a:r>
            <a:endParaRPr lang="en-US" dirty="0">
              <a:cs typeface="Calibri"/>
            </a:endParaRPr>
          </a:p>
          <a:p>
            <a:endParaRPr lang="en-US">
              <a:cs typeface="Calibri"/>
            </a:endParaRPr>
          </a:p>
        </p:txBody>
      </p:sp>
    </p:spTree>
    <p:extLst>
      <p:ext uri="{BB962C8B-B14F-4D97-AF65-F5344CB8AC3E}">
        <p14:creationId xmlns:p14="http://schemas.microsoft.com/office/powerpoint/2010/main" val="2920315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8F9A5-6B1B-E277-AEE6-CEAFBE0DEC28}"/>
              </a:ext>
            </a:extLst>
          </p:cNvPr>
          <p:cNvSpPr txBox="1"/>
          <p:nvPr/>
        </p:nvSpPr>
        <p:spPr>
          <a:xfrm>
            <a:off x="3637335" y="120141"/>
            <a:ext cx="5245768" cy="523220"/>
          </a:xfrm>
          <a:prstGeom prst="rect">
            <a:avLst/>
          </a:prstGeom>
          <a:noFill/>
        </p:spPr>
        <p:txBody>
          <a:bodyPr wrap="square" rtlCol="0">
            <a:spAutoFit/>
          </a:bodyPr>
          <a:lstStyle/>
          <a:p>
            <a:pPr algn="ctr"/>
            <a:r>
              <a:rPr lang="en-US" sz="2800" b="1">
                <a:solidFill>
                  <a:schemeClr val="accent4">
                    <a:lumMod val="75000"/>
                  </a:schemeClr>
                </a:solidFill>
                <a:latin typeface="Georgia" panose="02040502050405020303" pitchFamily="18" charset="0"/>
                <a:ea typeface="Tahoma" panose="020B0604030504040204" pitchFamily="34" charset="0"/>
                <a:cs typeface="Tahoma" panose="020B0604030504040204" pitchFamily="34" charset="0"/>
              </a:rPr>
              <a:t>IN HEC-CHW</a:t>
            </a:r>
            <a:r>
              <a:rPr lang="en-US" sz="2800" b="1">
                <a:solidFill>
                  <a:schemeClr val="accent4">
                    <a:lumMod val="75000"/>
                  </a:schemeClr>
                </a:solidFill>
                <a:latin typeface="Georgia" panose="02040502050405020303" pitchFamily="18" charset="0"/>
              </a:rPr>
              <a:t> MODEL</a:t>
            </a:r>
          </a:p>
        </p:txBody>
      </p:sp>
      <p:sp>
        <p:nvSpPr>
          <p:cNvPr id="3" name="TextBox 2">
            <a:extLst>
              <a:ext uri="{FF2B5EF4-FFF2-40B4-BE49-F238E27FC236}">
                <a16:creationId xmlns:a16="http://schemas.microsoft.com/office/drawing/2014/main" id="{167C9704-D148-D217-B4DC-828194F9BBDD}"/>
              </a:ext>
            </a:extLst>
          </p:cNvPr>
          <p:cNvSpPr txBox="1"/>
          <p:nvPr/>
        </p:nvSpPr>
        <p:spPr>
          <a:xfrm>
            <a:off x="799580" y="996288"/>
            <a:ext cx="10239184" cy="584775"/>
          </a:xfrm>
          <a:prstGeom prst="rect">
            <a:avLst/>
          </a:prstGeom>
          <a:noFill/>
        </p:spPr>
        <p:txBody>
          <a:bodyPr wrap="square" lIns="91440" tIns="45720" rIns="91440" bIns="45720" rtlCol="0" anchor="t">
            <a:spAutoFit/>
          </a:bodyPr>
          <a:lstStyle/>
          <a:p>
            <a:r>
              <a:rPr lang="en-US" sz="3200" b="1">
                <a:solidFill>
                  <a:schemeClr val="accent4">
                    <a:lumMod val="75000"/>
                  </a:schemeClr>
                </a:solidFill>
                <a:latin typeface="Georgia"/>
                <a:cs typeface="Times New Roman"/>
              </a:rPr>
              <a:t>Website - </a:t>
            </a:r>
            <a:r>
              <a:rPr lang="en-US" sz="3200">
                <a:ea typeface="+mn-lt"/>
                <a:cs typeface="+mn-lt"/>
                <a:hlinkClick r:id="rId2"/>
              </a:rPr>
              <a:t>https://inhealthequitycouncil.com/</a:t>
            </a:r>
            <a:r>
              <a:rPr lang="en-US" sz="3200">
                <a:ea typeface="+mn-lt"/>
                <a:cs typeface="+mn-lt"/>
              </a:rPr>
              <a:t> </a:t>
            </a:r>
            <a:endParaRPr lang="en-US" sz="3200" b="1">
              <a:solidFill>
                <a:schemeClr val="accent4">
                  <a:lumMod val="75000"/>
                </a:schemeClr>
              </a:solidFill>
              <a:latin typeface="Georgia" panose="02040502050405020303"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36604B7-821B-57D1-EF20-EFAE6C18CEC5}"/>
              </a:ext>
            </a:extLst>
          </p:cNvPr>
          <p:cNvSpPr txBox="1"/>
          <p:nvPr/>
        </p:nvSpPr>
        <p:spPr>
          <a:xfrm>
            <a:off x="286602" y="1456032"/>
            <a:ext cx="11627893" cy="461665"/>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endParaRPr lang="en-US" sz="2400" b="0" i="0">
              <a:solidFill>
                <a:srgbClr val="0A0A0A"/>
              </a:solidFill>
              <a:effectLst/>
              <a:latin typeface="Georgia" panose="02040502050405020303" pitchFamily="18" charset="0"/>
            </a:endParaRPr>
          </a:p>
        </p:txBody>
      </p:sp>
      <p:pic>
        <p:nvPicPr>
          <p:cNvPr id="6" name="Picture 6" descr="A group of people posing for a photo&#10;&#10;Description automatically generated">
            <a:extLst>
              <a:ext uri="{FF2B5EF4-FFF2-40B4-BE49-F238E27FC236}">
                <a16:creationId xmlns:a16="http://schemas.microsoft.com/office/drawing/2014/main" id="{94F8A4C4-4ED1-F438-5E85-3B11FF7879FE}"/>
              </a:ext>
            </a:extLst>
          </p:cNvPr>
          <p:cNvPicPr>
            <a:picLocks noChangeAspect="1"/>
          </p:cNvPicPr>
          <p:nvPr/>
        </p:nvPicPr>
        <p:blipFill>
          <a:blip r:embed="rId3"/>
          <a:stretch>
            <a:fillRect/>
          </a:stretch>
        </p:blipFill>
        <p:spPr>
          <a:xfrm>
            <a:off x="799580" y="1705631"/>
            <a:ext cx="9881337" cy="4916327"/>
          </a:xfrm>
          <a:prstGeom prst="rect">
            <a:avLst/>
          </a:prstGeom>
        </p:spPr>
      </p:pic>
      <p:sp>
        <p:nvSpPr>
          <p:cNvPr id="8" name="TextBox 7">
            <a:extLst>
              <a:ext uri="{FF2B5EF4-FFF2-40B4-BE49-F238E27FC236}">
                <a16:creationId xmlns:a16="http://schemas.microsoft.com/office/drawing/2014/main" id="{908ABC90-3374-AEDC-884A-F5318C85FB31}"/>
              </a:ext>
            </a:extLst>
          </p:cNvPr>
          <p:cNvSpPr txBox="1"/>
          <p:nvPr/>
        </p:nvSpPr>
        <p:spPr>
          <a:xfrm>
            <a:off x="10601454" y="6485612"/>
            <a:ext cx="16309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Tree>
    <p:extLst>
      <p:ext uri="{BB962C8B-B14F-4D97-AF65-F5344CB8AC3E}">
        <p14:creationId xmlns:p14="http://schemas.microsoft.com/office/powerpoint/2010/main" val="408676680"/>
      </p:ext>
    </p:extLst>
  </p:cSld>
  <p:clrMapOvr>
    <a:masterClrMapping/>
  </p:clrMapOvr>
  <p:transition spd="slow">
    <p:push dir="u"/>
  </p:transition>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4C6F734-1778-E14F-A02B-CB433E51F361}" vid="{B52CD20A-0FC5-524B-8083-3007E1388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TotalTime>
  <Words>2297</Words>
  <Application>Microsoft Office PowerPoint</Application>
  <PresentationFormat>Widescreen</PresentationFormat>
  <Paragraphs>236</Paragraphs>
  <Slides>24</Slides>
  <Notes>5</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Office Theme</vt:lpstr>
      <vt:lpstr>Office Theme</vt:lpstr>
      <vt:lpstr>Introduction of the  Indiana (IN) Health Equity Council (HEC)  Community Health Worker (CHW) Model</vt:lpstr>
      <vt:lpstr>Goal</vt:lpstr>
      <vt:lpstr>IN HEC CHW MODEL</vt:lpstr>
      <vt:lpstr>The IN HEC CHW Model is used for this project because CHWs are community influencers who can:</vt:lpstr>
      <vt:lpstr>PowerPoint Presentation</vt:lpstr>
      <vt:lpstr>What are Social determinants of health (SDOH)?</vt:lpstr>
      <vt:lpstr>IN HEC CHW MODEL:  COVID-19 &amp; SDOH Focus Areas</vt:lpstr>
      <vt:lpstr>Health Disparity Population Focus Areas</vt:lpstr>
      <vt:lpstr>PowerPoint Presentation</vt:lpstr>
      <vt:lpstr>What does the IN HEC CHW Model Look Like?</vt:lpstr>
      <vt:lpstr>IN-HEC CHW Model Building a network of shared knowledge and collaboration</vt:lpstr>
      <vt:lpstr>District Health Equity Council (HEC) Example</vt:lpstr>
      <vt:lpstr>We are your District HEC CCHW We are a resource for our partners.</vt:lpstr>
      <vt:lpstr>PowerPoint Presentation</vt:lpstr>
      <vt:lpstr>PowerPoint Presentation</vt:lpstr>
      <vt:lpstr>PowerPoint Presentation</vt:lpstr>
      <vt:lpstr>IN HEC-CHW MODEL: Evaluation</vt:lpstr>
      <vt:lpstr>Core CHWDI Evaluation Team</vt:lpstr>
      <vt:lpstr>The uniqueness of our evaluation approach is that HECHWs and CHW council members will be trained to participate in research and evaluation activities!  Specific evaluation plans are evolving, and the Purdue Evaluation Team will work alongside  District HECHWs and District Council Members to inform and execute these plans. </vt:lpstr>
      <vt:lpstr>Evaluation</vt:lpstr>
      <vt:lpstr>So, what do implementation and evaluation look like for the  IN HEC CHW Model?</vt:lpstr>
      <vt:lpstr>The IN HEC  CHW Model:   Cycle and Evaluation Approach.       *Color coding indicates cycle steps aligned to  evaluation steps. </vt:lpstr>
      <vt:lpstr>Sharing plans to make a sustainable change with these key elements:</vt:lpstr>
      <vt:lpstr>Indiana (IN) Health Equity Council (HEC) Community Health Worker (CHW)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Margarita Hart</dc:creator>
  <cp:lastModifiedBy>Olatunde, Omolola A</cp:lastModifiedBy>
  <cp:revision>166</cp:revision>
  <dcterms:created xsi:type="dcterms:W3CDTF">2022-02-18T20:34:38Z</dcterms:created>
  <dcterms:modified xsi:type="dcterms:W3CDTF">2023-02-21T14:22:47Z</dcterms:modified>
</cp:coreProperties>
</file>